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8"/>
  </p:notesMasterIdLst>
  <p:sldIdLst>
    <p:sldId id="257" r:id="rId3"/>
    <p:sldId id="483" r:id="rId4"/>
    <p:sldId id="480" r:id="rId5"/>
    <p:sldId id="484" r:id="rId6"/>
    <p:sldId id="462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17375E"/>
    <a:srgbClr val="FF9900"/>
    <a:srgbClr val="E6E11F"/>
    <a:srgbClr val="FFCC00"/>
    <a:srgbClr val="055E95"/>
    <a:srgbClr val="260E8C"/>
    <a:srgbClr val="006699"/>
    <a:srgbClr val="66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8" autoAdjust="0"/>
    <p:restoredTop sz="94660"/>
  </p:normalViewPr>
  <p:slideViewPr>
    <p:cSldViewPr>
      <p:cViewPr varScale="1">
        <p:scale>
          <a:sx n="144" d="100"/>
          <a:sy n="144" d="100"/>
        </p:scale>
        <p:origin x="-720" y="-96"/>
      </p:cViewPr>
      <p:guideLst>
        <p:guide orient="horz" pos="1620"/>
        <p:guide pos="30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3DE2C-2498-45CA-BE33-B4FC4330445F}" type="datetimeFigureOut">
              <a:rPr lang="zh-CN" altLang="en-US" smtClean="0"/>
              <a:t>2017/3/23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A0201-01B8-41C5-9A52-CAC14E00C6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038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A0201-01B8-41C5-9A52-CAC14E00C623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A0201-01B8-41C5-9A52-CAC14E00C623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A0201-01B8-41C5-9A52-CAC14E00C623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571500"/>
            <a:ext cx="7772400" cy="85725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2571750"/>
            <a:ext cx="6400800" cy="131445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DC9FF-B2E1-4F85-AC6A-91205F6B388B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2D9D2-D005-4925-A458-337008F52C8C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859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0861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14AB3DD0-D738-4149-BE91-5AD2089FCAD2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627534"/>
            <a:ext cx="9180511" cy="402927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-635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0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0716"/>
            <a:ext cx="9186863" cy="653654"/>
          </a:xfrm>
          <a:prstGeom prst="rect">
            <a:avLst/>
          </a:prstGeom>
          <a:blipFill dpi="0" rotWithShape="1">
            <a:blip r:embed="rId2" cstate="email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91"/>
            <a:ext cx="785794" cy="58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249492"/>
            <a:ext cx="4420121" cy="31178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35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35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5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35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35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5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35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4531519"/>
            <a:ext cx="9188451" cy="611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4758914"/>
            <a:ext cx="5829300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4760302"/>
            <a:ext cx="5356225" cy="2628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5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05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4704854"/>
            <a:ext cx="403225" cy="3048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675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1BD5F6D-431B-4692-A440-3B7DBC2E7181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F6E4FD-EBF6-4EB1-A66D-3AB6FC443C5E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24B44E0-8B9B-4F1E-AD1B-447F3395D986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14347A-BBBC-4F89-B4E4-653AFD53D748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0D9E774-A622-4E00-B62C-C53FFFAE5651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C3764C-0B39-425C-82AA-763762C63AFB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1DF82B-608F-487C-8DDC-244159EB9E02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B1A2F27-B38A-4EE9-AC89-A3C1821A906D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C2CA2B1-7005-4EEB-988C-9B5A41224F11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77ADD4-A160-4A54-92E1-180676524EB4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DA253E7-5886-4AA8-83BF-CBA87860EA02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4B045C0-D9C3-4528-B2D7-5D2E8F805EA8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000984-0278-4381-B63E-4E633F14D53D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08B8FC5-814D-4347-ACA8-0D82E813C632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3FF90C-EA38-4BE2-BAA2-7A495D56F972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B6EB49-6720-4A85-96FD-29A0746DCCED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71DEC74-B75E-423F-9E36-08EDCC111ED2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1465B0-4254-4224-875F-845E7C1C8F3D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E152CAD-9030-42A4-A3EB-36E496527B1E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4D763A0-7F56-40A5-A058-C8BD60E34FBB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01E5466-8D47-413C-BAC9-05083C5F3186}" type="datetime1">
              <a:rPr lang="en-US"/>
              <a:t>3/23/2017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AC4287-5CE3-4206-9FF3-9AB6F512BDD4}" type="slidenum">
              <a:rPr lang="zh-CN" altLang="en-US"/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10114-E023-4FD7-86D3-8F6C3410940D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CFE1F-C2EE-461D-9EB7-390EBF84F1DA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2B05B-EF32-49FB-BEF5-D00B27B9DE17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DC42E-2B1C-4CA9-AA08-0FE1BA79509A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111CE-2F08-4F09-B83B-63B38E8066FF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A8D7A-A86A-41F7-B6F0-A03A976525D4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D6436-9DC5-4D3C-8A6F-CA7F0B5055D9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ct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/>
          <a:lstStyle>
            <a:lvl1pPr algn="r">
              <a:defRPr sz="14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280D82EB-9982-4B5A-8A37-1FF013EDFA10}" type="slidenum">
              <a:rPr lang="zh-CN" altLang="en-US">
                <a:solidFill>
                  <a:srgbClr val="FFFFFF"/>
                </a:solidFill>
              </a:r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290F5D-1DDD-4C3E-AABB-5E934D122003}" type="datetime1">
              <a:rPr lang="en-US"/>
              <a:t>3/23/2017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102CB7-5BB1-4016-868A-283B7EF97FCF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" y="-20538"/>
            <a:ext cx="9143245" cy="2925839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4669" y="2715947"/>
            <a:ext cx="8496300" cy="107989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学院公务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接待管理规定解读</a:t>
            </a: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4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784" y="3867645"/>
            <a:ext cx="6965950" cy="720329"/>
          </a:xfrm>
        </p:spPr>
        <p:txBody>
          <a:bodyPr/>
          <a:lstStyle/>
          <a:p>
            <a:r>
              <a:rPr lang="zh-CN" altLang="en-US" sz="28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财务处</a:t>
            </a:r>
          </a:p>
        </p:txBody>
      </p:sp>
      <p:pic>
        <p:nvPicPr>
          <p:cNvPr id="7" name="图片 6" descr="警徽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281" y="339502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160" y="3927768"/>
            <a:ext cx="2326957" cy="48244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795886"/>
            <a:ext cx="771416" cy="758341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8556"/>
            <a:ext cx="9144000" cy="6949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731990"/>
            <a:ext cx="1562332" cy="3239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34346"/>
            <a:ext cx="517933" cy="509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9244"/>
          </a:xfrm>
          <a:prstGeom prst="rect">
            <a:avLst/>
          </a:prstGeom>
        </p:spPr>
      </p:pic>
      <p:sp>
        <p:nvSpPr>
          <p:cNvPr id="80" name="圆角矩形 79"/>
          <p:cNvSpPr/>
          <p:nvPr/>
        </p:nvSpPr>
        <p:spPr>
          <a:xfrm>
            <a:off x="2804285" y="71914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451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流 程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706120" y="1228090"/>
            <a:ext cx="7471410" cy="2941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>
              <a:lnSpc>
                <a:spcPct val="130000"/>
              </a:lnSpc>
            </a:pPr>
            <a:r>
              <a:rPr sz="24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1、简餐。工作简餐由各部门主要负责人审批，每月末由后勤服务中心按部门汇总，经办公室、财务处审核后办理报销。</a:t>
            </a:r>
          </a:p>
          <a:p>
            <a:pPr marL="0" indent="0" algn="l">
              <a:lnSpc>
                <a:spcPct val="130000"/>
              </a:lnSpc>
            </a:pPr>
            <a:r>
              <a:rPr sz="24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2、围餐。需要办理接待业务的部门，应填写《公务接待审批表》（</a:t>
            </a:r>
            <a:r>
              <a:rPr sz="2400" b="0" u="none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一式三联</a:t>
            </a:r>
            <a:r>
              <a:rPr sz="24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）。</a:t>
            </a:r>
            <a:r>
              <a:rPr sz="2400" b="0" u="none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按照审批表要求先审批、后接待</a:t>
            </a:r>
            <a:r>
              <a:rPr sz="24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8556"/>
            <a:ext cx="9144000" cy="6949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731990"/>
            <a:ext cx="1562332" cy="3239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34346"/>
            <a:ext cx="517933" cy="509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9244"/>
          </a:xfrm>
          <a:prstGeom prst="rect">
            <a:avLst/>
          </a:prstGeom>
        </p:spPr>
      </p:pic>
      <p:sp>
        <p:nvSpPr>
          <p:cNvPr id="80" name="圆角矩形 79"/>
          <p:cNvSpPr/>
          <p:nvPr/>
        </p:nvSpPr>
        <p:spPr>
          <a:xfrm>
            <a:off x="2804285" y="71914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451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 准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13435" y="1002030"/>
            <a:ext cx="7517130" cy="31394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 fontAlgn="auto">
              <a:lnSpc>
                <a:spcPct val="100000"/>
              </a:lnSpc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sz="2000" b="0" u="none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一）用餐</a:t>
            </a:r>
            <a:endParaRPr sz="2000" b="0" u="none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Ø"/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工作简餐支出标准：早餐不超过20元/位，午餐、晚餐不超过40元/</a:t>
            </a:r>
            <a:r>
              <a:rPr sz="2000" b="0" u="none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位，一般安排自助形式</a:t>
            </a: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charset="0"/>
              <a:buChar char="Ø"/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围餐支出标准：重要接待不超过120元/位，一般性接待不超过80元/位。</a:t>
            </a:r>
          </a:p>
          <a:p>
            <a:pPr marL="0" indent="406400" algn="l">
              <a:lnSpc>
                <a:spcPct val="100000"/>
              </a:lnSpc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按照“平等、对口、节约”的原则，严格控制用餐陪餐人数。接待对象在10人以内的，陪餐人数不得超过3人；超过10人的，陪餐人数不得超过接待对象人数的三分之一。</a:t>
            </a:r>
          </a:p>
          <a:p>
            <a:pPr marL="0" indent="0" algn="l" fontAlgn="auto">
              <a:lnSpc>
                <a:spcPct val="100000"/>
              </a:lnSpc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sz="2000" b="0" u="none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二）公务接待住宿应当执行学院差旅费管理有关规定。公务接待出行活动，应当执行公务用车管理有关规定</a:t>
            </a: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8556"/>
            <a:ext cx="9144000" cy="6949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731990"/>
            <a:ext cx="1562332" cy="3239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34346"/>
            <a:ext cx="517933" cy="509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9244"/>
          </a:xfrm>
          <a:prstGeom prst="rect">
            <a:avLst/>
          </a:prstGeom>
        </p:spPr>
      </p:pic>
      <p:sp>
        <p:nvSpPr>
          <p:cNvPr id="80" name="圆角矩形 79"/>
          <p:cNvSpPr/>
          <p:nvPr/>
        </p:nvSpPr>
        <p:spPr>
          <a:xfrm>
            <a:off x="2804285" y="71914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4515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报 销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71475" y="1032510"/>
            <a:ext cx="844994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406400" algn="l">
              <a:lnSpc>
                <a:spcPct val="140000"/>
              </a:lnSpc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、应当严格执行学院经费支出审批制度，提供财务票据、派出单位公函（或来访单位电话记录）以及接待清单等凭据作为附件备查。对邀请来学院指导工作、难以提供派出单位公函，以及单次接待费用预算超过3000元或结算变更超过50%的，应由分管院领导审核后，报院主要领导审批。</a:t>
            </a:r>
          </a:p>
          <a:p>
            <a:pPr marL="0" indent="406400" algn="l">
              <a:lnSpc>
                <a:spcPct val="140000"/>
              </a:lnSpc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2、公务接待资金支付，应严格按照国库集中支付制度和公务卡管理有关规定执行。无特殊情况，不得以现金方式支付。</a:t>
            </a:r>
          </a:p>
          <a:p>
            <a:pPr marL="0" indent="406400" algn="l">
              <a:lnSpc>
                <a:spcPct val="140000"/>
              </a:lnSpc>
            </a:pPr>
            <a:r>
              <a:rPr sz="2000" b="0" u="none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3、住宿、差旅费报销参照有关规定执行。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76607" y="742950"/>
            <a:ext cx="6048375" cy="857250"/>
          </a:xfrm>
        </p:spPr>
        <p:txBody>
          <a:bodyPr/>
          <a:lstStyle/>
          <a:p>
            <a:pPr marL="0" indent="0" algn="l" eaLnBrk="1" hangingPunct="1"/>
            <a:r>
              <a:rPr lang="zh-CN" altLang="en-US" sz="4800" dirty="0">
                <a:solidFill>
                  <a:schemeClr val="bg1"/>
                </a:solidFill>
                <a:latin typeface="华文新魏"/>
                <a:ea typeface="华文新魏"/>
                <a:cs typeface="华文新魏"/>
              </a:rPr>
              <a:t>谢谢！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465571"/>
            <a:ext cx="2326957" cy="48244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800" y="4333689"/>
            <a:ext cx="771416" cy="758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FFFFFF"/>
      </a:accent3>
      <a:accent4>
        <a:srgbClr val="000000"/>
      </a:accent4>
      <a:accent5>
        <a:srgbClr val="ADD7FE"/>
      </a:accent5>
      <a:accent6>
        <a:srgbClr val="3E77BF"/>
      </a:accent6>
      <a:hlink>
        <a:srgbClr val="0080FF"/>
      </a:hlink>
      <a:folHlink>
        <a:srgbClr val="5EAEFF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155</Words>
  <Application>Microsoft Office PowerPoint</Application>
  <PresentationFormat>全屏显示(16:9)</PresentationFormat>
  <Paragraphs>19</Paragraphs>
  <Slides>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Soaring</vt:lpstr>
      <vt:lpstr>1_Office 主题​​</vt:lpstr>
      <vt:lpstr> 学院公务接待管理规定解读 </vt:lpstr>
      <vt:lpstr>PowerPoint 演示文稿</vt:lpstr>
      <vt:lpstr>PowerPoint 演示文稿</vt:lpstr>
      <vt:lpstr>PowerPoint 演示文稿</vt:lpstr>
      <vt:lpstr>谢谢！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信息技术与公安工作</dc:title>
  <dc:creator>ample</dc:creator>
  <cp:lastModifiedBy>lenovo</cp:lastModifiedBy>
  <cp:revision>82</cp:revision>
  <dcterms:created xsi:type="dcterms:W3CDTF">2015-07-22T06:56:00Z</dcterms:created>
  <dcterms:modified xsi:type="dcterms:W3CDTF">2017-03-23T12:38:52Z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