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6"/>
  </p:notesMasterIdLst>
  <p:sldIdLst>
    <p:sldId id="257" r:id="rId3"/>
    <p:sldId id="479" r:id="rId4"/>
    <p:sldId id="480" r:id="rId5"/>
    <p:sldId id="481" r:id="rId6"/>
    <p:sldId id="482" r:id="rId7"/>
    <p:sldId id="483" r:id="rId8"/>
    <p:sldId id="484" r:id="rId9"/>
    <p:sldId id="485" r:id="rId10"/>
    <p:sldId id="486" r:id="rId11"/>
    <p:sldId id="487" r:id="rId12"/>
    <p:sldId id="488" r:id="rId13"/>
    <p:sldId id="498" r:id="rId14"/>
    <p:sldId id="499" r:id="rId15"/>
    <p:sldId id="489" r:id="rId16"/>
    <p:sldId id="490" r:id="rId17"/>
    <p:sldId id="491" r:id="rId18"/>
    <p:sldId id="492" r:id="rId19"/>
    <p:sldId id="493" r:id="rId20"/>
    <p:sldId id="494" r:id="rId21"/>
    <p:sldId id="495" r:id="rId22"/>
    <p:sldId id="496" r:id="rId23"/>
    <p:sldId id="497" r:id="rId24"/>
    <p:sldId id="462" r:id="rId2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3300"/>
    <a:srgbClr val="17375E"/>
    <a:srgbClr val="FF9900"/>
    <a:srgbClr val="E6E11F"/>
    <a:srgbClr val="FFCC00"/>
    <a:srgbClr val="055E95"/>
    <a:srgbClr val="260E8C"/>
    <a:srgbClr val="00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1" autoAdjust="0"/>
    <p:restoredTop sz="94613" autoAdjust="0"/>
  </p:normalViewPr>
  <p:slideViewPr>
    <p:cSldViewPr>
      <p:cViewPr>
        <p:scale>
          <a:sx n="100" d="100"/>
          <a:sy n="100" d="100"/>
        </p:scale>
        <p:origin x="-1224" y="-906"/>
      </p:cViewPr>
      <p:guideLst>
        <p:guide orient="horz" pos="1620"/>
        <p:guide pos="30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98F02F0-0358-4767-AC1B-7FCECE46499A}" type="datetimeFigureOut">
              <a:rPr lang="zh-CN" altLang="en-US"/>
              <a:pPr>
                <a:defRPr/>
              </a:pPr>
              <a:t>2017-3-20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7B9A2CF-F79B-4E1D-8B65-507F4F7743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571500"/>
            <a:ext cx="7772400" cy="85725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2571750"/>
            <a:ext cx="6400800" cy="1314450"/>
          </a:xfrm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C463A42E-04D8-4F68-BA42-56708D08447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A2A46EE1-8B15-4955-AB80-9C8F2BAFF69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85900"/>
            <a:ext cx="3810000" cy="14859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086100"/>
            <a:ext cx="3810000" cy="14859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028CDE16-8D98-46FC-A48B-65C1E7CD558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/>
          <p:nvPr userDrawn="1"/>
        </p:nvSpPr>
        <p:spPr bwMode="auto">
          <a:xfrm>
            <a:off x="-17251" y="627534"/>
            <a:ext cx="9180511" cy="402927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-635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10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6"/>
          <p:cNvSpPr/>
          <p:nvPr userDrawn="1"/>
        </p:nvSpPr>
        <p:spPr bwMode="auto">
          <a:xfrm>
            <a:off x="-6351" y="-10716"/>
            <a:ext cx="9186863" cy="653654"/>
          </a:xfrm>
          <a:prstGeom prst="rect">
            <a:avLst/>
          </a:prstGeom>
          <a:blipFill dpi="0" rotWithShape="1">
            <a:blip r:embed="rId2" cstate="email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4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78581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8"/>
          <p:cNvSpPr/>
          <p:nvPr userDrawn="1"/>
        </p:nvSpPr>
        <p:spPr bwMode="auto">
          <a:xfrm>
            <a:off x="4716016" y="249492"/>
            <a:ext cx="4420121" cy="31178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50" spc="300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50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35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" name="矩形 9"/>
          <p:cNvSpPr/>
          <p:nvPr userDrawn="1"/>
        </p:nvSpPr>
        <p:spPr>
          <a:xfrm>
            <a:off x="-7938" y="4532313"/>
            <a:ext cx="9188451" cy="61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314700" y="4759325"/>
            <a:ext cx="58293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 bwMode="auto">
          <a:xfrm>
            <a:off x="3348038" y="4760913"/>
            <a:ext cx="53562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05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2670"/>
          <p:cNvSpPr>
            <a:spLocks noEditPoints="1"/>
          </p:cNvSpPr>
          <p:nvPr userDrawn="1"/>
        </p:nvSpPr>
        <p:spPr bwMode="auto">
          <a:xfrm>
            <a:off x="2786063" y="4705350"/>
            <a:ext cx="403225" cy="3048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675"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53C423C-B34D-4305-912A-3A6081C75206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07CB059-DF6F-450C-855C-0356AE94E32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A57070-8F1B-4BB3-AB82-3FC470A9D450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7C25514-61EF-4CB2-A4A8-7B93D1C5CA6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6A68DAC-CD57-438F-9BCC-82835BA2BE05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C70EF9-B441-4915-9C28-106F2CEF02C6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1BCA301-D5BD-4C7C-88C0-BFFCA8444B5F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EC9E929-69AD-497D-8B9B-B5224C08CFF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FF40036-1C76-4D0B-9EBD-8FE796F9691B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E484FC7-180D-4A48-856B-33210FD67B3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F8E0A18-9506-486D-AC60-C3B44DEF45D3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A17D55-71C4-4E96-B3E5-4FD6A8EA129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DF020EB-DA47-4447-8CC4-F399EF1F9EBD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E2F90B6-A882-435F-BBCB-CB715BEC9DF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D1AAF3D-3A1A-42F8-BAED-4808BFC1EDE0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0F83619-2F90-4419-9263-CBD56C421F7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F68564C-1983-481A-B946-217CEE152F4B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FA1D555-12E0-42D7-9693-883D27B0320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B050891-C953-48C0-9B2B-61C8DC3BF7ED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EAF016F-0B4B-46A5-AD6C-8BEF825D054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A0E3111-BBE0-4E13-9FB2-8D3465070711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28929D6-6608-40AF-A696-D8DEA832B1D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81F183C2-33F1-4EEC-AAA9-BC9FEE860E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55BE68FE-0367-46F6-9835-2920CF62D21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E954F7B9-7606-4CE7-905C-FD51AE57F93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8FBBB015-3F5E-43E9-8185-EDAE1D2465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C4C6210C-5052-4F03-95D5-023DB692F2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003FD6D9-2129-4B99-8166-FF536B97BC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365BC63A-4182-4EBD-BE63-E8A18B3727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>
            <a:lvl1pPr>
              <a:buFont typeface="Arial" panose="020B0604020202020204" pitchFamily="34" charset="0"/>
              <a:buNone/>
              <a:defRPr sz="1400" i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>
            <a:lvl1pPr algn="ctr">
              <a:buFont typeface="Arial" panose="020B0604020202020204" pitchFamily="34" charset="0"/>
              <a:buNone/>
              <a:defRPr sz="1400" i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>
            <a:lvl1pPr algn="r">
              <a:buFont typeface="Arial" panose="020B0604020202020204" pitchFamily="34" charset="0"/>
              <a:buNone/>
              <a:defRPr sz="1400" i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1C4BA3E-A573-49C3-B1AA-6B30ED89BC1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536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543B43A-E163-41E2-B663-21768F3170A0}" type="datetime1">
              <a:rPr lang="en-US"/>
              <a:pPr>
                <a:defRPr/>
              </a:pPr>
              <a:t>3/20/2017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C4EB20E-2A6C-498F-A8C2-C26D12C00B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91440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451100"/>
            <a:ext cx="8496300" cy="1079500"/>
          </a:xfrm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sz="3600" b="1" smtClean="0"/>
              <a:t>江苏警官学院国内差旅费管理办法（试行）</a:t>
            </a:r>
            <a:r>
              <a:rPr lang="zh-CN" altLang="en-US" sz="3600" b="1" smtClean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/>
            </a:r>
            <a:br>
              <a:rPr lang="zh-CN" altLang="en-US" sz="3600" b="1" smtClean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</a:br>
            <a:endParaRPr lang="zh-CN" altLang="en-US" sz="3600" b="1" smtClean="0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27313" y="3867150"/>
            <a:ext cx="6965950" cy="720725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华文行楷"/>
                <a:ea typeface="华文行楷"/>
                <a:cs typeface="华文行楷"/>
              </a:rPr>
              <a:t>财务处</a:t>
            </a:r>
          </a:p>
        </p:txBody>
      </p:sp>
      <p:pic>
        <p:nvPicPr>
          <p:cNvPr id="28677" name="图片 6" descr="警徽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339725"/>
            <a:ext cx="17287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图片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38475" y="3927475"/>
            <a:ext cx="232727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图片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5513" y="3795713"/>
            <a:ext cx="7715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>
              <a:effectLst/>
            </a:endParaRP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4000" b="1" smtClean="0">
                <a:solidFill>
                  <a:schemeClr val="bg1"/>
                </a:solidFill>
              </a:rPr>
              <a:t>        </a:t>
            </a:r>
            <a:r>
              <a:rPr lang="zh-CN" altLang="en-US" sz="4000" b="1" smtClean="0">
                <a:solidFill>
                  <a:schemeClr val="hlink"/>
                </a:solidFill>
              </a:rPr>
              <a:t>自行驾车出差如何报销？</a:t>
            </a:r>
            <a:r>
              <a:rPr lang="zh-CN" altLang="en-US" smtClean="0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57200"/>
            <a:ext cx="7773987" cy="242888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915988"/>
            <a:ext cx="7772400" cy="3086100"/>
          </a:xfrm>
        </p:spPr>
        <p:txBody>
          <a:bodyPr/>
          <a:lstStyle/>
          <a:p>
            <a:r>
              <a:rPr lang="zh-CN" altLang="en-US" sz="3600" b="1" smtClean="0">
                <a:solidFill>
                  <a:schemeClr val="bg1"/>
                </a:solidFill>
              </a:rPr>
              <a:t>根据经济便捷的交通工具（火车、客车）票价标准内报销过路过桥费、汽油费票据。</a:t>
            </a:r>
          </a:p>
          <a:p>
            <a:r>
              <a:rPr lang="zh-CN" altLang="en-US" sz="3600" b="1" smtClean="0">
                <a:solidFill>
                  <a:schemeClr val="bg1"/>
                </a:solidFill>
              </a:rPr>
              <a:t>自行驾车报销伙食补助费，市内交通费不予报销。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57200"/>
            <a:ext cx="7773987" cy="2474913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伙食补助费如何报销？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3651250"/>
            <a:ext cx="7773987" cy="920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zh-CN" alt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486650" cy="169863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915988"/>
            <a:ext cx="7847013" cy="3390900"/>
          </a:xfrm>
        </p:spPr>
        <p:txBody>
          <a:bodyPr/>
          <a:lstStyle/>
          <a:p>
            <a:r>
              <a:rPr lang="zh-CN" altLang="en-US" sz="4000" b="1" smtClean="0">
                <a:solidFill>
                  <a:schemeClr val="bg1"/>
                </a:solidFill>
              </a:rPr>
              <a:t>出差人员伙食补助费包干使用，按自然天数包干发放。</a:t>
            </a:r>
          </a:p>
          <a:p>
            <a:r>
              <a:rPr lang="zh-CN" altLang="en-US" sz="4000" b="1" smtClean="0">
                <a:solidFill>
                  <a:schemeClr val="bg1"/>
                </a:solidFill>
              </a:rPr>
              <a:t>发放标准除西藏、青海、新疆为</a:t>
            </a:r>
            <a:r>
              <a:rPr lang="en-US" altLang="zh-CN" sz="4000" b="1" smtClean="0">
                <a:solidFill>
                  <a:schemeClr val="bg1"/>
                </a:solidFill>
              </a:rPr>
              <a:t>120</a:t>
            </a:r>
            <a:r>
              <a:rPr lang="zh-CN" altLang="en-US" sz="4000" b="1" smtClean="0">
                <a:solidFill>
                  <a:schemeClr val="bg1"/>
                </a:solidFill>
              </a:rPr>
              <a:t>元</a:t>
            </a:r>
            <a:r>
              <a:rPr lang="en-US" altLang="zh-CN" sz="4000" b="1" smtClean="0">
                <a:solidFill>
                  <a:schemeClr val="bg1"/>
                </a:solidFill>
              </a:rPr>
              <a:t>/</a:t>
            </a:r>
            <a:r>
              <a:rPr lang="zh-CN" altLang="en-US" sz="4000" b="1" smtClean="0">
                <a:solidFill>
                  <a:schemeClr val="bg1"/>
                </a:solidFill>
              </a:rPr>
              <a:t>人</a:t>
            </a:r>
            <a:r>
              <a:rPr lang="en-US" altLang="zh-CN" sz="4000" b="1" smtClean="0">
                <a:solidFill>
                  <a:schemeClr val="bg1"/>
                </a:solidFill>
              </a:rPr>
              <a:t>·</a:t>
            </a:r>
            <a:r>
              <a:rPr lang="zh-CN" altLang="en-US" sz="4000" b="1" smtClean="0">
                <a:solidFill>
                  <a:schemeClr val="bg1"/>
                </a:solidFill>
              </a:rPr>
              <a:t>天外，其余地区均为</a:t>
            </a:r>
            <a:r>
              <a:rPr lang="en-US" altLang="zh-CN" sz="4000" b="1" smtClean="0">
                <a:solidFill>
                  <a:schemeClr val="bg1"/>
                </a:solidFill>
              </a:rPr>
              <a:t>100</a:t>
            </a:r>
            <a:r>
              <a:rPr lang="zh-CN" altLang="en-US" sz="4000" b="1" smtClean="0">
                <a:solidFill>
                  <a:schemeClr val="bg1"/>
                </a:solidFill>
              </a:rPr>
              <a:t>元</a:t>
            </a:r>
            <a:r>
              <a:rPr lang="en-US" altLang="zh-CN" sz="4000" b="1" smtClean="0">
                <a:solidFill>
                  <a:schemeClr val="bg1"/>
                </a:solidFill>
              </a:rPr>
              <a:t>/</a:t>
            </a:r>
            <a:r>
              <a:rPr lang="zh-CN" altLang="en-US" sz="4000" b="1" smtClean="0">
                <a:solidFill>
                  <a:schemeClr val="bg1"/>
                </a:solidFill>
              </a:rPr>
              <a:t>人</a:t>
            </a:r>
            <a:r>
              <a:rPr lang="en-US" altLang="zh-CN" sz="4000" b="1" smtClean="0">
                <a:solidFill>
                  <a:schemeClr val="bg1"/>
                </a:solidFill>
              </a:rPr>
              <a:t>·</a:t>
            </a:r>
            <a:r>
              <a:rPr lang="zh-CN" altLang="en-US" sz="4000" b="1" smtClean="0">
                <a:solidFill>
                  <a:schemeClr val="bg1"/>
                </a:solidFill>
              </a:rPr>
              <a:t>天。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57200"/>
            <a:ext cx="7773987" cy="2762250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市内交通费如何报销？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63913"/>
            <a:ext cx="7989887" cy="7143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zh-CN" altLang="en-US" sz="8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z="2800" b="1" smtClean="0">
                <a:solidFill>
                  <a:schemeClr val="hlink"/>
                </a:solidFill>
                <a:effectLst/>
              </a:rPr>
              <a:t>出差人员同一次出差可以选择市内交通费包干使用或实报实销方式，两者选其一。</a:t>
            </a:r>
            <a:r>
              <a:rPr lang="zh-CN" altLang="en-US" sz="4000" smtClean="0">
                <a:effectLst/>
              </a:rPr>
              <a:t> </a:t>
            </a:r>
          </a:p>
        </p:txBody>
      </p:sp>
      <p:sp>
        <p:nvSpPr>
          <p:cNvPr id="43010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485900"/>
            <a:ext cx="3810000" cy="3086100"/>
          </a:xfrm>
        </p:spPr>
        <p:txBody>
          <a:bodyPr/>
          <a:lstStyle/>
          <a:p>
            <a:r>
              <a:rPr lang="zh-CN" altLang="en-US" sz="2800" b="1" smtClean="0">
                <a:solidFill>
                  <a:schemeClr val="bg1"/>
                </a:solidFill>
              </a:rPr>
              <a:t>选择包干使用的，按出差自然天数计算，每人每天</a:t>
            </a:r>
            <a:r>
              <a:rPr lang="en-US" altLang="zh-CN" sz="2800" b="1" smtClean="0">
                <a:solidFill>
                  <a:schemeClr val="bg1"/>
                </a:solidFill>
              </a:rPr>
              <a:t>80</a:t>
            </a:r>
            <a:r>
              <a:rPr lang="zh-CN" altLang="en-US" sz="2800" b="1" smtClean="0">
                <a:solidFill>
                  <a:schemeClr val="bg1"/>
                </a:solidFill>
              </a:rPr>
              <a:t>元包干使用； </a:t>
            </a:r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485900"/>
            <a:ext cx="3810000" cy="3086100"/>
          </a:xfrm>
        </p:spPr>
        <p:txBody>
          <a:bodyPr/>
          <a:lstStyle/>
          <a:p>
            <a:r>
              <a:rPr lang="zh-CN" altLang="en-US" sz="2800" b="1" smtClean="0">
                <a:solidFill>
                  <a:schemeClr val="bg1"/>
                </a:solidFill>
              </a:rPr>
              <a:t>选择实报实销的，凭出租车、公交、地铁等车票（预充值票据不予报销）在限额标准内（每人每天</a:t>
            </a:r>
            <a:r>
              <a:rPr lang="en-US" altLang="zh-CN" sz="2800" b="1" smtClean="0">
                <a:solidFill>
                  <a:schemeClr val="bg1"/>
                </a:solidFill>
              </a:rPr>
              <a:t>120</a:t>
            </a:r>
            <a:r>
              <a:rPr lang="zh-CN" altLang="en-US" sz="2800" b="1" smtClean="0">
                <a:solidFill>
                  <a:schemeClr val="bg1"/>
                </a:solidFill>
              </a:rPr>
              <a:t>元）报销；</a:t>
            </a:r>
            <a:r>
              <a:rPr lang="zh-CN" altLang="en-US" sz="2400" smtClean="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>
              <a:effectLst/>
            </a:endParaRP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z="4000" b="1" smtClean="0">
                <a:solidFill>
                  <a:schemeClr val="bg1"/>
                </a:solidFill>
              </a:rPr>
              <a:t>往返驻地和机场的交通费在市内交通费内统筹解决，不再另外报销。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457200"/>
            <a:ext cx="7918450" cy="2906713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没有住宿费发票的如何报销？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3651250"/>
            <a:ext cx="7918450" cy="920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zh-CN" alt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>
              <a:effectLst/>
            </a:endParaRPr>
          </a:p>
        </p:txBody>
      </p:sp>
      <p:sp>
        <p:nvSpPr>
          <p:cNvPr id="4608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915988"/>
            <a:ext cx="7847012" cy="3656012"/>
          </a:xfrm>
        </p:spPr>
        <p:txBody>
          <a:bodyPr/>
          <a:lstStyle/>
          <a:p>
            <a:r>
              <a:rPr lang="zh-CN" altLang="en-US" b="1" smtClean="0">
                <a:solidFill>
                  <a:schemeClr val="bg1"/>
                </a:solidFill>
              </a:rPr>
              <a:t>对没有住宿费发票的，以下情况由出差人员列明明细、金额等，经部门主要领导以及学科带头人或项目负责人按权限审批后，可按规定标准报销城市间交通费，发放伙食补助费和市内交通费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0"/>
            <a:ext cx="7772400" cy="268288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47106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84188"/>
            <a:ext cx="4316413" cy="3944937"/>
          </a:xfrm>
        </p:spPr>
        <p:txBody>
          <a:bodyPr/>
          <a:lstStyle/>
          <a:p>
            <a:r>
              <a:rPr lang="zh-CN" altLang="en-US" sz="3600" b="1" smtClean="0">
                <a:solidFill>
                  <a:schemeClr val="bg1"/>
                </a:solidFill>
              </a:rPr>
              <a:t>由接待单位提供住宿的； </a:t>
            </a:r>
          </a:p>
        </p:txBody>
      </p:sp>
      <p:sp>
        <p:nvSpPr>
          <p:cNvPr id="4710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84663" y="411163"/>
            <a:ext cx="4391025" cy="4537075"/>
          </a:xfrm>
        </p:spPr>
        <p:txBody>
          <a:bodyPr/>
          <a:lstStyle/>
          <a:p>
            <a:r>
              <a:rPr lang="zh-CN" altLang="en-US" sz="3600" b="1" smtClean="0">
                <a:solidFill>
                  <a:schemeClr val="bg1"/>
                </a:solidFill>
              </a:rPr>
              <a:t>野外考察、心理测试、人群调查、社会调查等科研活动无法取得发票或财政性票据，实际发生住宿难以取得住宿费发票的。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457200"/>
            <a:ext cx="8207375" cy="4059238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z="4000" b="1" smtClean="0">
                <a:solidFill>
                  <a:schemeClr val="hlink"/>
                </a:solidFill>
                <a:effectLst/>
              </a:rPr>
              <a:t>差旅费报销时均须经领导审批，为何还要搞专门的出差审批制度？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485900"/>
            <a:ext cx="7847012" cy="30861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mtClean="0">
                <a:solidFill>
                  <a:schemeClr val="hlink"/>
                </a:solidFill>
              </a:rPr>
              <a:t>   </a:t>
            </a: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457200"/>
            <a:ext cx="7847012" cy="3122613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参加会议或培训的差旅费如何报销？</a:t>
            </a:r>
            <a:r>
              <a:rPr lang="zh-CN" altLang="en-US" smtClean="0">
                <a:effectLst/>
              </a:rPr>
              <a:t> 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3508375"/>
            <a:ext cx="7773987" cy="106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zh-CN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57200"/>
            <a:ext cx="7773987" cy="169863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771525"/>
            <a:ext cx="7772400" cy="3086100"/>
          </a:xfrm>
        </p:spPr>
        <p:txBody>
          <a:bodyPr/>
          <a:lstStyle/>
          <a:p>
            <a:r>
              <a:rPr lang="zh-CN" altLang="en-US" b="1" smtClean="0">
                <a:solidFill>
                  <a:schemeClr val="bg1"/>
                </a:solidFill>
              </a:rPr>
              <a:t>参加会议或培训，主办方统一安排食宿的，或缴纳会议费、培训费的，除往返途中给予伙食费及市内交通费补贴外，会议、培训期间不再给予伙食费补助和市内交通费补助。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4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报销时需提供材料</a:t>
            </a:r>
          </a:p>
        </p:txBody>
      </p:sp>
      <p:sp>
        <p:nvSpPr>
          <p:cNvPr id="50178" name="Rectangle 5"/>
          <p:cNvSpPr>
            <a:spLocks noGrp="1" noChangeArrowheads="1"/>
          </p:cNvSpPr>
          <p:nvPr>
            <p:ph type="body" orient="vert" idx="4294967295"/>
          </p:nvPr>
        </p:nvSpPr>
        <p:spPr>
          <a:xfrm>
            <a:off x="685800" y="1419225"/>
            <a:ext cx="6262688" cy="3152775"/>
          </a:xfrm>
        </p:spPr>
        <p:txBody>
          <a:bodyPr vert="eaVert"/>
          <a:lstStyle/>
          <a:p>
            <a:r>
              <a:rPr lang="zh-CN" altLang="en-US" smtClean="0">
                <a:solidFill>
                  <a:schemeClr val="bg1"/>
                </a:solidFill>
              </a:rPr>
              <a:t>出差审批单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差旅费报销单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住宿费票据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城市间交通费票据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市内交通费票据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会议、培训文件通知</a:t>
            </a:r>
          </a:p>
          <a:p>
            <a:endParaRPr lang="zh-CN" altLang="en-U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39975" y="339725"/>
            <a:ext cx="6553200" cy="1008063"/>
          </a:xfrm>
        </p:spPr>
        <p:txBody>
          <a:bodyPr/>
          <a:lstStyle/>
          <a:p>
            <a:pPr marL="0" indent="0" algn="l" eaLnBrk="1" hangingPunct="1"/>
            <a:r>
              <a:rPr lang="zh-CN" altLang="en-US" sz="3200" smtClean="0">
                <a:solidFill>
                  <a:schemeClr val="bg1"/>
                </a:solidFill>
                <a:latin typeface="华文新魏"/>
                <a:ea typeface="华文新魏"/>
                <a:cs typeface="华文新魏"/>
              </a:rPr>
              <a:t>感谢对财务处工作的关心和支持！</a:t>
            </a:r>
          </a:p>
        </p:txBody>
      </p:sp>
      <p:pic>
        <p:nvPicPr>
          <p:cNvPr id="51202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465638"/>
            <a:ext cx="232727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5163" y="4333875"/>
            <a:ext cx="7715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>
              <a:effectLst/>
            </a:endParaRP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68288"/>
            <a:ext cx="8280400" cy="44640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4000" b="1" smtClean="0">
                <a:solidFill>
                  <a:schemeClr val="bg1"/>
                </a:solidFill>
              </a:rPr>
              <a:t>《</a:t>
            </a:r>
            <a:r>
              <a:rPr lang="zh-CN" altLang="en-US" sz="4000" b="1" smtClean="0">
                <a:solidFill>
                  <a:schemeClr val="bg1"/>
                </a:solidFill>
              </a:rPr>
              <a:t>江苏省省级机关差旅费管理办法</a:t>
            </a:r>
            <a:r>
              <a:rPr lang="en-US" altLang="zh-CN" sz="4000" b="1" smtClean="0">
                <a:solidFill>
                  <a:schemeClr val="bg1"/>
                </a:solidFill>
              </a:rPr>
              <a:t>》</a:t>
            </a:r>
            <a:r>
              <a:rPr lang="zh-CN" altLang="en-US" sz="4000" b="1" smtClean="0">
                <a:solidFill>
                  <a:schemeClr val="bg1"/>
                </a:solidFill>
              </a:rPr>
              <a:t>要求各单位建立健全出差审批制度：在出差前应按规定程序履行出差审批程序，在报销时须将</a:t>
            </a:r>
            <a:r>
              <a:rPr lang="en-US" altLang="zh-CN" sz="4000" b="1" smtClean="0">
                <a:solidFill>
                  <a:schemeClr val="bg1"/>
                </a:solidFill>
              </a:rPr>
              <a:t>《</a:t>
            </a:r>
            <a:r>
              <a:rPr lang="zh-CN" altLang="en-US" sz="4000" b="1" smtClean="0">
                <a:solidFill>
                  <a:schemeClr val="bg1"/>
                </a:solidFill>
              </a:rPr>
              <a:t>出差审批单</a:t>
            </a:r>
            <a:r>
              <a:rPr lang="en-US" altLang="zh-CN" sz="4000" b="1" smtClean="0">
                <a:solidFill>
                  <a:schemeClr val="bg1"/>
                </a:solidFill>
              </a:rPr>
              <a:t>》</a:t>
            </a:r>
            <a:r>
              <a:rPr lang="zh-CN" altLang="en-US" sz="4000" b="1" smtClean="0">
                <a:solidFill>
                  <a:schemeClr val="bg1"/>
                </a:solidFill>
              </a:rPr>
              <a:t>作为报销附件，并将是否建立出差审批制度作为监督问责的内容之一。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1492250"/>
            <a:ext cx="7772400" cy="857250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“出差审批单”如何审批？</a:t>
            </a:r>
            <a:r>
              <a:rPr lang="zh-CN" altLang="en-US" smtClean="0">
                <a:effectLst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ChangeArrowheads="1"/>
          </p:cNvSpPr>
          <p:nvPr/>
        </p:nvSpPr>
        <p:spPr bwMode="auto">
          <a:xfrm>
            <a:off x="-3013075" y="2389188"/>
            <a:ext cx="1517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/>
              <a:t>一般人员出差，由部门主要负责人审批；部门主要负责人出差，由分管院领导审批；除特别紧急情况外，乘坐飞机需事前报分管院领导审批同意。</a:t>
            </a:r>
          </a:p>
        </p:txBody>
      </p:sp>
      <p:sp>
        <p:nvSpPr>
          <p:cNvPr id="3277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57200"/>
            <a:ext cx="7773987" cy="98425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131888"/>
            <a:ext cx="7918450" cy="3800475"/>
          </a:xfrm>
        </p:spPr>
        <p:txBody>
          <a:bodyPr/>
          <a:lstStyle/>
          <a:p>
            <a:r>
              <a:rPr lang="zh-CN" altLang="en-US" sz="2800" b="1" smtClean="0">
                <a:solidFill>
                  <a:schemeClr val="bg1"/>
                </a:solidFill>
              </a:rPr>
              <a:t>一般人员出差，由部门主要负责人审批；</a:t>
            </a:r>
          </a:p>
          <a:p>
            <a:r>
              <a:rPr lang="zh-CN" altLang="en-US" sz="2800" b="1" smtClean="0">
                <a:solidFill>
                  <a:schemeClr val="bg1"/>
                </a:solidFill>
              </a:rPr>
              <a:t>部门主要负责人出差，由分管院领导审批；</a:t>
            </a:r>
          </a:p>
          <a:p>
            <a:r>
              <a:rPr lang="zh-CN" altLang="en-US" sz="2800" b="1" smtClean="0">
                <a:solidFill>
                  <a:schemeClr val="bg1"/>
                </a:solidFill>
              </a:rPr>
              <a:t>除特别紧急情况外，乘坐飞机需事前报分管院领导审批同意。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>
              <a:effectLst/>
            </a:endParaRP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3600" b="1" smtClean="0">
                <a:solidFill>
                  <a:schemeClr val="hlink"/>
                </a:solidFill>
              </a:rPr>
              <a:t>    支付差旅费用要用公务卡结算吗？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457200"/>
            <a:ext cx="7702550" cy="385763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131888"/>
            <a:ext cx="7773987" cy="3440112"/>
          </a:xfrm>
        </p:spPr>
        <p:txBody>
          <a:bodyPr/>
          <a:lstStyle/>
          <a:p>
            <a:r>
              <a:rPr lang="zh-CN" altLang="en-US" sz="3600" b="1" smtClean="0">
                <a:solidFill>
                  <a:schemeClr val="bg1"/>
                </a:solidFill>
              </a:rPr>
              <a:t>根据</a:t>
            </a:r>
            <a:r>
              <a:rPr lang="en-US" altLang="zh-CN" sz="3600" b="1" smtClean="0">
                <a:solidFill>
                  <a:schemeClr val="bg1"/>
                </a:solidFill>
              </a:rPr>
              <a:t>《</a:t>
            </a:r>
            <a:r>
              <a:rPr lang="zh-CN" altLang="en-US" sz="3600" b="1" smtClean="0">
                <a:solidFill>
                  <a:schemeClr val="bg1"/>
                </a:solidFill>
              </a:rPr>
              <a:t>省级预算单位公务卡强制结算目录</a:t>
            </a:r>
            <a:r>
              <a:rPr lang="en-US" altLang="zh-CN" sz="3600" b="1" smtClean="0">
                <a:solidFill>
                  <a:schemeClr val="bg1"/>
                </a:solidFill>
              </a:rPr>
              <a:t>》</a:t>
            </a:r>
            <a:r>
              <a:rPr lang="zh-CN" altLang="en-US" sz="3600" b="1" smtClean="0">
                <a:solidFill>
                  <a:schemeClr val="bg1"/>
                </a:solidFill>
              </a:rPr>
              <a:t>规定，差旅费属于公务卡结算项目，须用公务卡结算。</a:t>
            </a:r>
            <a:r>
              <a:rPr lang="zh-CN" altLang="en-US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57200"/>
            <a:ext cx="7773987" cy="2546350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飞机票如何购买？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3219450"/>
            <a:ext cx="7916863" cy="5762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>
              <a:effectLst/>
            </a:endParaRP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z="3600" b="1" smtClean="0">
                <a:solidFill>
                  <a:schemeClr val="bg1"/>
                </a:solidFill>
              </a:rPr>
              <a:t>根据相关规定，应在政府采购机票管理网站上（</a:t>
            </a:r>
            <a:r>
              <a:rPr lang="en-US" altLang="zh-CN" sz="3600" b="1" smtClean="0">
                <a:solidFill>
                  <a:schemeClr val="bg1"/>
                </a:solidFill>
              </a:rPr>
              <a:t>www.gpticket.org</a:t>
            </a:r>
            <a:r>
              <a:rPr lang="zh-CN" altLang="en-US" sz="3600" b="1" smtClean="0">
                <a:solidFill>
                  <a:schemeClr val="bg1"/>
                </a:solidFill>
              </a:rPr>
              <a:t>）使用公务卡或者银行转账方式支付票款。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FFFFFF"/>
      </a:accent3>
      <a:accent4>
        <a:srgbClr val="000000"/>
      </a:accent4>
      <a:accent5>
        <a:srgbClr val="ADD7FE"/>
      </a:accent5>
      <a:accent6>
        <a:srgbClr val="3E77BF"/>
      </a:accent6>
      <a:hlink>
        <a:srgbClr val="0080FF"/>
      </a:hlink>
      <a:folHlink>
        <a:srgbClr val="5EAEFF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907</Words>
  <Application>WPS 演示</Application>
  <PresentationFormat>全屏显示(16:9)</PresentationFormat>
  <Paragraphs>39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演示文稿设计模板</vt:lpstr>
      </vt:variant>
      <vt:variant>
        <vt:i4>26</vt:i4>
      </vt:variant>
      <vt:variant>
        <vt:lpstr>幻灯片标题</vt:lpstr>
      </vt:variant>
      <vt:variant>
        <vt:i4>23</vt:i4>
      </vt:variant>
    </vt:vector>
  </HeadingPairs>
  <TitlesOfParts>
    <vt:vector size="58" baseType="lpstr">
      <vt:lpstr>Arial</vt:lpstr>
      <vt:lpstr>宋体</vt:lpstr>
      <vt:lpstr>Times New Roman</vt:lpstr>
      <vt:lpstr>Wingdings</vt:lpstr>
      <vt:lpstr>等线</vt:lpstr>
      <vt:lpstr>Calibri</vt:lpstr>
      <vt:lpstr>微软雅黑</vt:lpstr>
      <vt:lpstr>华文行楷</vt:lpstr>
      <vt:lpstr>华文新魏</vt:lpstr>
      <vt:lpstr>Soaring</vt:lpstr>
      <vt:lpstr>1_Office 主题​​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江苏警官学院国内差旅费管理办法（试行） </vt:lpstr>
      <vt:lpstr>差旅费报销时均须经领导审批，为何还要搞专门的出差审批制度？</vt:lpstr>
      <vt:lpstr>幻灯片 3</vt:lpstr>
      <vt:lpstr>“出差审批单”如何审批？ </vt:lpstr>
      <vt:lpstr>幻灯片 5</vt:lpstr>
      <vt:lpstr>幻灯片 6</vt:lpstr>
      <vt:lpstr>幻灯片 7</vt:lpstr>
      <vt:lpstr>飞机票如何购买？</vt:lpstr>
      <vt:lpstr>幻灯片 9</vt:lpstr>
      <vt:lpstr>幻灯片 10</vt:lpstr>
      <vt:lpstr>幻灯片 11</vt:lpstr>
      <vt:lpstr>伙食补助费如何报销？</vt:lpstr>
      <vt:lpstr>幻灯片 13</vt:lpstr>
      <vt:lpstr>市内交通费如何报销？</vt:lpstr>
      <vt:lpstr>出差人员同一次出差可以选择市内交通费包干使用或实报实销方式，两者选其一。 </vt:lpstr>
      <vt:lpstr>幻灯片 16</vt:lpstr>
      <vt:lpstr>没有住宿费发票的如何报销？</vt:lpstr>
      <vt:lpstr>幻灯片 18</vt:lpstr>
      <vt:lpstr>幻灯片 19</vt:lpstr>
      <vt:lpstr>参加会议或培训的差旅费如何报销？ </vt:lpstr>
      <vt:lpstr>幻灯片 21</vt:lpstr>
      <vt:lpstr>报销时需提供材料</vt:lpstr>
      <vt:lpstr>感谢对财务处工作的关心和支持！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信息技术与公安工作</dc:title>
  <dc:creator>ample</dc:creator>
  <cp:lastModifiedBy>微软用户</cp:lastModifiedBy>
  <cp:revision>104</cp:revision>
  <dcterms:created xsi:type="dcterms:W3CDTF">2015-07-22T06:56:00Z</dcterms:created>
  <dcterms:modified xsi:type="dcterms:W3CDTF">2017-03-20T14:01:23Z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