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5"/>
  </p:notesMasterIdLst>
  <p:sldIdLst>
    <p:sldId id="257" r:id="rId3"/>
    <p:sldId id="479" r:id="rId4"/>
    <p:sldId id="480" r:id="rId5"/>
    <p:sldId id="481" r:id="rId6"/>
    <p:sldId id="482" r:id="rId7"/>
    <p:sldId id="483" r:id="rId8"/>
    <p:sldId id="484" r:id="rId9"/>
    <p:sldId id="485" r:id="rId10"/>
    <p:sldId id="486" r:id="rId11"/>
    <p:sldId id="487" r:id="rId12"/>
    <p:sldId id="488" r:id="rId13"/>
    <p:sldId id="462" r:id="rId14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17375E"/>
    <a:srgbClr val="FF9900"/>
    <a:srgbClr val="E6E11F"/>
    <a:srgbClr val="FFCC00"/>
    <a:srgbClr val="055E95"/>
    <a:srgbClr val="260E8C"/>
    <a:srgbClr val="00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8" autoAdjust="0"/>
    <p:restoredTop sz="94660"/>
  </p:normalViewPr>
  <p:slideViewPr>
    <p:cSldViewPr>
      <p:cViewPr varScale="1">
        <p:scale>
          <a:sx n="121" d="100"/>
          <a:sy n="121" d="100"/>
        </p:scale>
        <p:origin x="-108" y="-570"/>
      </p:cViewPr>
      <p:guideLst>
        <p:guide orient="horz" pos="1620"/>
        <p:guide pos="30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D7E502C-39FF-4E10-86FD-F032DE1ECC30}" type="datetimeFigureOut">
              <a:rPr lang="zh-CN" altLang="en-US"/>
              <a:pPr>
                <a:defRPr/>
              </a:pPr>
              <a:t>2017-3-20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E3ED844-EFE5-4193-A5D6-9222D7DD69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571500"/>
            <a:ext cx="7772400" cy="85725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2571750"/>
            <a:ext cx="6400800" cy="1314450"/>
          </a:xfrm>
        </p:spPr>
        <p:txBody>
          <a:bodyPr lIns="92075" tIns="46038" rIns="92075" bIns="46038"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12BAC7E1-ED16-4032-B314-0461B65BF98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85900"/>
            <a:ext cx="3810000" cy="14859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086100"/>
            <a:ext cx="3810000" cy="14859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19B2DD51-4CDF-48E6-94B0-C4155AED786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/>
          <p:cNvSpPr/>
          <p:nvPr userDrawn="1"/>
        </p:nvSpPr>
        <p:spPr bwMode="auto">
          <a:xfrm>
            <a:off x="-17251" y="627534"/>
            <a:ext cx="9180511" cy="402927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-635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sz="10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6"/>
          <p:cNvSpPr/>
          <p:nvPr userDrawn="1"/>
        </p:nvSpPr>
        <p:spPr bwMode="auto">
          <a:xfrm>
            <a:off x="-6351" y="-10716"/>
            <a:ext cx="9186863" cy="653654"/>
          </a:xfrm>
          <a:prstGeom prst="rect">
            <a:avLst/>
          </a:prstGeom>
          <a:blipFill dpi="0" rotWithShape="1">
            <a:blip r:embed="rId2" cstate="email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pic>
        <p:nvPicPr>
          <p:cNvPr id="4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785813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8"/>
          <p:cNvSpPr/>
          <p:nvPr userDrawn="1"/>
        </p:nvSpPr>
        <p:spPr bwMode="auto">
          <a:xfrm>
            <a:off x="4716016" y="249492"/>
            <a:ext cx="4420121" cy="31178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13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3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50" spc="300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3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3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50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35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" name="矩形 9"/>
          <p:cNvSpPr/>
          <p:nvPr userDrawn="1"/>
        </p:nvSpPr>
        <p:spPr>
          <a:xfrm>
            <a:off x="-7938" y="4532313"/>
            <a:ext cx="9188451" cy="611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314700" y="4759325"/>
            <a:ext cx="58293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 bwMode="auto">
          <a:xfrm>
            <a:off x="3348038" y="4760913"/>
            <a:ext cx="5356225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05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2670"/>
          <p:cNvSpPr>
            <a:spLocks noEditPoints="1"/>
          </p:cNvSpPr>
          <p:nvPr userDrawn="1"/>
        </p:nvSpPr>
        <p:spPr bwMode="auto">
          <a:xfrm>
            <a:off x="2786063" y="4705350"/>
            <a:ext cx="403225" cy="3048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675"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3115CAA-E947-433C-89B5-E1247762130F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6C8888C-3505-453B-9CC9-744349B2989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CF8A45C-D5B3-48F2-8E36-FAA6963333A5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3890610-D3F5-430A-B9E3-98D3E55A1B2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2DEC5CE-FDEA-4DC4-AC5F-99DF6ED378B8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65B7251-DAEA-4427-B020-EEF20D2D552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BEED4E4-D4DA-4D74-8B91-C8B6F5ED3762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320C726-598E-4052-B924-A70B964F344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ED9B940-9F00-4C62-B09E-558F3BE02240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C808094-BBCC-449D-8B38-4829B27BDC4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786AECD-D83E-4183-AC10-CD28D444D793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3904F41-B2C6-4AEF-A51B-CD3FA95B6BE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4478DD5-9C3D-44D5-9123-F2FBBB7DB8AB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920A5DD-DD17-42A8-9072-40BA8B04CA1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04BCC404-548D-4A53-A6CE-DD060E04A09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5539985-784C-4FA4-A5B3-1D07A374B441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4CAF7A4-D31E-4DC6-B285-93B426C9BC3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1D8D307-9C42-4DDA-B659-5A437ACBB034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B2CEAFD-3F32-4434-8187-1B3181C44ED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FA27813-7F01-4584-A9F9-184D1FFFD53B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9F1C475-15B0-49B5-B100-85A5B25BA97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EB6006E-9CF2-4D21-8429-FE50CE7175F9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238E5F0-9429-4C73-A536-8DF53F69B3A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17114ED0-BEFB-4F0B-8761-19178A8348C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67FA9D2B-9EDA-4C70-9C7A-49A730D7832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CBB5B5C7-6A74-48E7-BB8C-BEA5EEFAF13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7E67FD1B-3FB9-473B-850F-C73790B358B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7993849F-C73E-429E-BA3E-352C4763000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CDE5C044-C862-4705-BC68-D9B11FAFEEE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A9B1F722-7BF6-47D7-9957-3162F61A64F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/>
          <a:lstStyle>
            <a:lvl1pPr>
              <a:buFont typeface="Arial" panose="020B0604020202020204" pitchFamily="34" charset="0"/>
              <a:buNone/>
              <a:defRPr sz="1400" i="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/>
          <a:lstStyle>
            <a:lvl1pPr algn="ctr">
              <a:buFont typeface="Arial" panose="020B0604020202020204" pitchFamily="34" charset="0"/>
              <a:buNone/>
              <a:defRPr sz="1400" i="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/>
          <a:lstStyle>
            <a:lvl1pPr algn="r">
              <a:buFont typeface="Arial" panose="020B0604020202020204" pitchFamily="34" charset="0"/>
              <a:buNone/>
              <a:defRPr sz="1400" i="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C4CECE-A134-45A6-9BD8-1D186D2E697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536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08C9550-1435-430D-A859-5892FB05D164}" type="datetime1">
              <a:rPr lang="en-US"/>
              <a:pPr>
                <a:defRPr/>
              </a:pPr>
              <a:t>3/20/2017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ADA9CF2-92ED-4A75-B51A-7491EA54B3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0638"/>
            <a:ext cx="91440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139950"/>
            <a:ext cx="8569325" cy="1800225"/>
          </a:xfrm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b="1" smtClean="0"/>
              <a:t>江苏警官学院工作人员公务出行</a:t>
            </a:r>
            <a:br>
              <a:rPr lang="zh-CN" altLang="en-US" b="1" smtClean="0"/>
            </a:br>
            <a:r>
              <a:rPr lang="zh-CN" altLang="en-US" b="1" smtClean="0"/>
              <a:t>交通包干费发放管理办法</a:t>
            </a:r>
            <a:r>
              <a:rPr lang="zh-CN" altLang="en-US" sz="4800" b="1" smtClean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解读</a:t>
            </a:r>
            <a:br>
              <a:rPr lang="zh-CN" altLang="en-US" sz="4800" b="1" smtClean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</a:br>
            <a:endParaRPr lang="zh-CN" altLang="en-US" sz="4800" b="1" smtClean="0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27313" y="3867150"/>
            <a:ext cx="6965950" cy="720725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华文行楷"/>
                <a:ea typeface="华文行楷"/>
                <a:cs typeface="华文行楷"/>
              </a:rPr>
              <a:t>财务处</a:t>
            </a:r>
          </a:p>
        </p:txBody>
      </p:sp>
      <p:pic>
        <p:nvPicPr>
          <p:cNvPr id="28677" name="图片 6" descr="警徽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339725"/>
            <a:ext cx="17287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图片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38475" y="3927475"/>
            <a:ext cx="232727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图片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95513" y="3795713"/>
            <a:ext cx="7715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mtClean="0">
              <a:effectLst/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 sz="4000" b="1" smtClean="0">
                <a:solidFill>
                  <a:schemeClr val="bg1"/>
                </a:solidFill>
              </a:rPr>
              <a:t>可在本部门包干公用经费额度的</a:t>
            </a:r>
            <a:r>
              <a:rPr lang="en-US" altLang="zh-CN" sz="4000" b="1" smtClean="0">
                <a:solidFill>
                  <a:schemeClr val="bg1"/>
                </a:solidFill>
              </a:rPr>
              <a:t>20%</a:t>
            </a:r>
            <a:r>
              <a:rPr lang="zh-CN" altLang="en-US" sz="4000" b="1" smtClean="0">
                <a:solidFill>
                  <a:schemeClr val="bg1"/>
                </a:solidFill>
              </a:rPr>
              <a:t>范围内调剂解决。</a:t>
            </a:r>
            <a:r>
              <a:rPr lang="zh-CN" altLang="en-US" smtClean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mtClean="0">
                <a:solidFill>
                  <a:schemeClr val="hlink"/>
                </a:solidFill>
                <a:effectLst/>
              </a:rPr>
              <a:t>不享受交通包干费的情况</a:t>
            </a:r>
            <a:r>
              <a:rPr lang="zh-CN" altLang="en-US" smtClean="0">
                <a:effectLst/>
              </a:rPr>
              <a:t> 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body" orient="vert" idx="4294967295"/>
          </p:nvPr>
        </p:nvSpPr>
        <p:spPr>
          <a:xfrm>
            <a:off x="-468313" y="1492250"/>
            <a:ext cx="7416801" cy="3086100"/>
          </a:xfrm>
        </p:spPr>
        <p:txBody>
          <a:bodyPr vert="eaVert"/>
          <a:lstStyle/>
          <a:p>
            <a:r>
              <a:rPr lang="zh-CN" altLang="en-US" smtClean="0">
                <a:solidFill>
                  <a:schemeClr val="bg1"/>
                </a:solidFill>
              </a:rPr>
              <a:t>已派出公车保障的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教职工上下班（课）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学院集体活动、集中安排车辆接送的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不在规定市域范围内 的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11413" y="411163"/>
            <a:ext cx="6337300" cy="792162"/>
          </a:xfrm>
        </p:spPr>
        <p:txBody>
          <a:bodyPr/>
          <a:lstStyle/>
          <a:p>
            <a:pPr marL="0" indent="0" algn="l" eaLnBrk="1" hangingPunct="1"/>
            <a:r>
              <a:rPr lang="zh-CN" altLang="en-US" sz="3200" smtClean="0">
                <a:solidFill>
                  <a:schemeClr val="bg1"/>
                </a:solidFill>
                <a:latin typeface="华文新魏"/>
                <a:ea typeface="华文新魏"/>
                <a:cs typeface="华文新魏"/>
              </a:rPr>
              <a:t>感谢对财务处工作的关心和支持！</a:t>
            </a:r>
          </a:p>
        </p:txBody>
      </p:sp>
      <p:pic>
        <p:nvPicPr>
          <p:cNvPr id="41986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4465638"/>
            <a:ext cx="232727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5163" y="4333875"/>
            <a:ext cx="7715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mtClean="0">
                <a:solidFill>
                  <a:schemeClr val="hlink"/>
                </a:solidFill>
                <a:effectLst/>
              </a:rPr>
              <a:t>适 用 范 围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276350"/>
            <a:ext cx="7772400" cy="30861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mtClean="0">
                <a:solidFill>
                  <a:schemeClr val="bg1"/>
                </a:solidFill>
              </a:rPr>
              <a:t>南京市域范围内； </a:t>
            </a:r>
          </a:p>
          <a:p>
            <a:pPr>
              <a:lnSpc>
                <a:spcPct val="90000"/>
              </a:lnSpc>
            </a:pPr>
            <a:r>
              <a:rPr lang="zh-CN" altLang="en-US" smtClean="0">
                <a:solidFill>
                  <a:schemeClr val="bg1"/>
                </a:solidFill>
              </a:rPr>
              <a:t>学院浦口校区工作人员，经批准到浦口区范围以外办理公务的；</a:t>
            </a:r>
          </a:p>
          <a:p>
            <a:pPr>
              <a:lnSpc>
                <a:spcPct val="90000"/>
              </a:lnSpc>
            </a:pPr>
            <a:r>
              <a:rPr lang="zh-CN" altLang="en-US" smtClean="0">
                <a:solidFill>
                  <a:schemeClr val="bg1"/>
                </a:solidFill>
              </a:rPr>
              <a:t>安德门校区工作人员，经批准到鼓楼、建邺、秦淮、玄武、雨花台、栖霞</a:t>
            </a:r>
            <a:r>
              <a:rPr lang="en-US" altLang="zh-CN" smtClean="0">
                <a:solidFill>
                  <a:schemeClr val="bg1"/>
                </a:solidFill>
              </a:rPr>
              <a:t>6</a:t>
            </a:r>
            <a:r>
              <a:rPr lang="zh-CN" altLang="en-US" smtClean="0">
                <a:solidFill>
                  <a:schemeClr val="bg1"/>
                </a:solidFill>
              </a:rPr>
              <a:t>区范围以外办理公务的。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57200"/>
            <a:ext cx="7989887" cy="2259013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chemeClr val="hlink"/>
                </a:solidFill>
                <a:effectLst/>
              </a:rPr>
              <a:t>事前履行相关报批手续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3508375"/>
            <a:ext cx="7918450" cy="106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b="1" smtClean="0">
                <a:solidFill>
                  <a:schemeClr val="bg1"/>
                </a:solidFill>
              </a:rPr>
              <a:t>    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9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457200"/>
            <a:ext cx="7631112" cy="242888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z="4000" smtClean="0">
              <a:effectLst/>
            </a:endParaRP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842963"/>
            <a:ext cx="7848600" cy="3313112"/>
          </a:xfrm>
        </p:spPr>
        <p:txBody>
          <a:bodyPr/>
          <a:lstStyle/>
          <a:p>
            <a:r>
              <a:rPr lang="zh-CN" altLang="en-US" b="1" smtClean="0">
                <a:solidFill>
                  <a:schemeClr val="hlink"/>
                </a:solidFill>
              </a:rPr>
              <a:t>教学部门</a:t>
            </a:r>
            <a:r>
              <a:rPr lang="zh-CN" altLang="en-US" b="1" smtClean="0">
                <a:solidFill>
                  <a:schemeClr val="bg1"/>
                </a:solidFill>
              </a:rPr>
              <a:t>人员可以选择单位派车或自行解决交通</a:t>
            </a:r>
            <a:r>
              <a:rPr lang="zh-CN" altLang="en-US" sz="3600" b="1" smtClean="0">
                <a:solidFill>
                  <a:schemeClr val="bg1"/>
                </a:solidFill>
              </a:rPr>
              <a:t> </a:t>
            </a:r>
          </a:p>
          <a:p>
            <a:r>
              <a:rPr lang="zh-CN" altLang="en-US" b="1" smtClean="0">
                <a:solidFill>
                  <a:schemeClr val="bg1"/>
                </a:solidFill>
              </a:rPr>
              <a:t>每次公务出行前，需由当事人申请填写</a:t>
            </a:r>
            <a:r>
              <a:rPr lang="en-US" altLang="zh-CN" b="1" smtClean="0">
                <a:solidFill>
                  <a:schemeClr val="bg1"/>
                </a:solidFill>
              </a:rPr>
              <a:t>《</a:t>
            </a:r>
            <a:r>
              <a:rPr lang="zh-CN" altLang="en-US" b="1" smtClean="0">
                <a:solidFill>
                  <a:schemeClr val="bg1"/>
                </a:solidFill>
              </a:rPr>
              <a:t>学院工作人员公务出行申请单</a:t>
            </a:r>
            <a:r>
              <a:rPr lang="en-US" altLang="zh-CN" b="1" smtClean="0">
                <a:solidFill>
                  <a:schemeClr val="bg1"/>
                </a:solidFill>
              </a:rPr>
              <a:t>》</a:t>
            </a:r>
            <a:r>
              <a:rPr lang="zh-CN" altLang="en-US" b="1" smtClean="0">
                <a:solidFill>
                  <a:schemeClr val="bg1"/>
                </a:solidFill>
              </a:rPr>
              <a:t>，所在部门主要负责人同意</a:t>
            </a:r>
            <a:r>
              <a:rPr lang="zh-CN" altLang="en-US" sz="3600" b="1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0" y="1485900"/>
            <a:ext cx="3810000" cy="30861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zh-CN" altLang="en-US" b="1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zh-CN" altLang="en-US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650" y="457200"/>
            <a:ext cx="7702550" cy="242888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z="3200" b="1" smtClean="0">
              <a:solidFill>
                <a:schemeClr val="bg1"/>
              </a:solidFill>
              <a:effectLst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842963"/>
            <a:ext cx="7772400" cy="36734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b="1" smtClean="0">
                <a:solidFill>
                  <a:schemeClr val="hlink"/>
                </a:solidFill>
              </a:rPr>
              <a:t>行政教辅部门</a:t>
            </a:r>
            <a:r>
              <a:rPr lang="zh-CN" altLang="en-US" b="1" smtClean="0">
                <a:solidFill>
                  <a:schemeClr val="bg1"/>
                </a:solidFill>
              </a:rPr>
              <a:t>人员应先申请使用单位公车，如无法安排保障且自行解决交通的</a:t>
            </a:r>
          </a:p>
          <a:p>
            <a:pPr>
              <a:lnSpc>
                <a:spcPct val="90000"/>
              </a:lnSpc>
            </a:pPr>
            <a:endParaRPr lang="zh-CN" altLang="en-US" b="1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b="1" smtClean="0">
                <a:solidFill>
                  <a:schemeClr val="bg1"/>
                </a:solidFill>
              </a:rPr>
              <a:t>每次公务出行前，需由当事人申请填写</a:t>
            </a:r>
            <a:r>
              <a:rPr lang="en-US" altLang="zh-CN" b="1" smtClean="0">
                <a:solidFill>
                  <a:schemeClr val="bg1"/>
                </a:solidFill>
              </a:rPr>
              <a:t>《</a:t>
            </a:r>
            <a:r>
              <a:rPr lang="zh-CN" altLang="en-US" b="1" smtClean="0">
                <a:solidFill>
                  <a:schemeClr val="bg1"/>
                </a:solidFill>
              </a:rPr>
              <a:t>学院工作人员公务出行申请单</a:t>
            </a:r>
            <a:r>
              <a:rPr lang="en-US" altLang="zh-CN" b="1" smtClean="0">
                <a:solidFill>
                  <a:schemeClr val="bg1"/>
                </a:solidFill>
              </a:rPr>
              <a:t>》</a:t>
            </a:r>
            <a:r>
              <a:rPr lang="zh-CN" altLang="en-US" b="1" smtClean="0">
                <a:solidFill>
                  <a:schemeClr val="bg1"/>
                </a:solidFill>
              </a:rPr>
              <a:t>，所在部门主要负责人同意、报送院办公室安排车辆。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z="4000" b="1" smtClean="0">
                <a:solidFill>
                  <a:schemeClr val="hlink"/>
                </a:solidFill>
                <a:effectLst/>
              </a:rPr>
              <a:t>交通包干费发放标准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zh-CN" sz="4800" b="1" smtClean="0">
                <a:solidFill>
                  <a:schemeClr val="bg1"/>
                </a:solidFill>
              </a:rPr>
              <a:t>                80</a:t>
            </a:r>
            <a:r>
              <a:rPr lang="zh-CN" altLang="en-US" sz="4800" b="1" smtClean="0">
                <a:solidFill>
                  <a:schemeClr val="bg1"/>
                </a:solidFill>
              </a:rPr>
              <a:t>元</a:t>
            </a:r>
            <a:r>
              <a:rPr lang="en-US" altLang="zh-CN" sz="4800" b="1" smtClean="0">
                <a:solidFill>
                  <a:schemeClr val="bg1"/>
                </a:solidFill>
              </a:rPr>
              <a:t>/</a:t>
            </a:r>
            <a:r>
              <a:rPr lang="zh-CN" altLang="en-US" sz="4800" b="1" smtClean="0">
                <a:solidFill>
                  <a:schemeClr val="bg1"/>
                </a:solidFill>
              </a:rPr>
              <a:t>天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chemeClr val="hlink"/>
                </a:solidFill>
                <a:effectLst/>
              </a:rPr>
              <a:t>如  何  报  销？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 smtClean="0">
                <a:solidFill>
                  <a:schemeClr val="hlink"/>
                </a:solidFill>
              </a:rPr>
              <a:t>每月底</a:t>
            </a:r>
            <a:r>
              <a:rPr lang="zh-CN" altLang="en-US" smtClean="0">
                <a:solidFill>
                  <a:schemeClr val="bg1"/>
                </a:solidFill>
              </a:rPr>
              <a:t>，以部门为单位集中申报和公示，由部门主要负责人签字确认后，在部门交通包干费额度内据实发放；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 </a:t>
            </a:r>
            <a:r>
              <a:rPr lang="en-US" altLang="zh-CN" smtClean="0">
                <a:solidFill>
                  <a:schemeClr val="bg1"/>
                </a:solidFill>
              </a:rPr>
              <a:t>1</a:t>
            </a:r>
            <a:r>
              <a:rPr lang="zh-CN" altLang="en-US" smtClean="0">
                <a:solidFill>
                  <a:schemeClr val="bg1"/>
                </a:solidFill>
              </a:rPr>
              <a:t>万元以上的，应报分管院领导审批。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z="3600" b="1" smtClean="0">
                <a:solidFill>
                  <a:schemeClr val="hlink"/>
                </a:solidFill>
                <a:effectLst/>
              </a:rPr>
              <a:t>交通包干费报销所需材料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 smtClean="0">
                <a:solidFill>
                  <a:schemeClr val="bg1"/>
                </a:solidFill>
              </a:rPr>
              <a:t>经费支出报销单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学院工作人员公务出行申请单</a:t>
            </a:r>
            <a:r>
              <a:rPr lang="en-US" altLang="zh-CN" smtClean="0">
                <a:solidFill>
                  <a:schemeClr val="bg1"/>
                </a:solidFill>
              </a:rPr>
              <a:t>(</a:t>
            </a:r>
            <a:r>
              <a:rPr lang="zh-CN" altLang="en-US" smtClean="0">
                <a:solidFill>
                  <a:schemeClr val="bg1"/>
                </a:solidFill>
              </a:rPr>
              <a:t>通知联</a:t>
            </a:r>
            <a:r>
              <a:rPr lang="en-US" altLang="zh-CN" smtClean="0">
                <a:solidFill>
                  <a:schemeClr val="bg1"/>
                </a:solidFill>
              </a:rPr>
              <a:t>)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学院</a:t>
            </a:r>
            <a:r>
              <a:rPr lang="en-US" altLang="zh-CN" smtClean="0">
                <a:solidFill>
                  <a:schemeClr val="bg1"/>
                </a:solidFill>
              </a:rPr>
              <a:t>201</a:t>
            </a:r>
            <a:r>
              <a:rPr lang="en-US" altLang="zh-CN" u="sng" smtClean="0">
                <a:solidFill>
                  <a:schemeClr val="bg1"/>
                </a:solidFill>
              </a:rPr>
              <a:t>  </a:t>
            </a:r>
            <a:r>
              <a:rPr lang="zh-CN" altLang="en-US" smtClean="0">
                <a:solidFill>
                  <a:schemeClr val="bg1"/>
                </a:solidFill>
              </a:rPr>
              <a:t>年</a:t>
            </a:r>
            <a:r>
              <a:rPr lang="zh-CN" altLang="en-US" u="sng" smtClean="0">
                <a:solidFill>
                  <a:schemeClr val="bg1"/>
                </a:solidFill>
              </a:rPr>
              <a:t>  </a:t>
            </a:r>
            <a:r>
              <a:rPr lang="zh-CN" altLang="en-US" smtClean="0">
                <a:solidFill>
                  <a:schemeClr val="bg1"/>
                </a:solidFill>
              </a:rPr>
              <a:t>月公务出行交通包干费发放汇总表</a:t>
            </a:r>
          </a:p>
          <a:p>
            <a:endParaRPr lang="zh-CN" altLang="en-US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457200"/>
            <a:ext cx="8062912" cy="2619375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z="4800" b="1" smtClean="0">
                <a:solidFill>
                  <a:schemeClr val="hlink"/>
                </a:solidFill>
                <a:effectLst/>
              </a:rPr>
              <a:t>部门交通包干费指标用完了怎么支出？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3076575"/>
            <a:ext cx="7918450" cy="14954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zh-CN" alt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FFFFFF"/>
      </a:accent3>
      <a:accent4>
        <a:srgbClr val="000000"/>
      </a:accent4>
      <a:accent5>
        <a:srgbClr val="ADD7FE"/>
      </a:accent5>
      <a:accent6>
        <a:srgbClr val="3E77BF"/>
      </a:accent6>
      <a:hlink>
        <a:srgbClr val="0080FF"/>
      </a:hlink>
      <a:folHlink>
        <a:srgbClr val="5EAEFF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489</Words>
  <Application>WPS 演示</Application>
  <PresentationFormat>全屏显示(16:9)</PresentationFormat>
  <Paragraphs>30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演示文稿设计模板</vt:lpstr>
      </vt:variant>
      <vt:variant>
        <vt:i4>25</vt:i4>
      </vt:variant>
      <vt:variant>
        <vt:lpstr>幻灯片标题</vt:lpstr>
      </vt:variant>
      <vt:variant>
        <vt:i4>12</vt:i4>
      </vt:variant>
    </vt:vector>
  </HeadingPairs>
  <TitlesOfParts>
    <vt:vector size="46" baseType="lpstr">
      <vt:lpstr>Times New Roman</vt:lpstr>
      <vt:lpstr>宋体</vt:lpstr>
      <vt:lpstr>Arial</vt:lpstr>
      <vt:lpstr>Wingdings</vt:lpstr>
      <vt:lpstr>等线</vt:lpstr>
      <vt:lpstr>Calibri</vt:lpstr>
      <vt:lpstr>微软雅黑</vt:lpstr>
      <vt:lpstr>华文行楷</vt:lpstr>
      <vt:lpstr>华文新魏</vt:lpstr>
      <vt:lpstr>Soaring</vt:lpstr>
      <vt:lpstr>1_Office 主题​​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江苏警官学院工作人员公务出行 交通包干费发放管理办法解读 </vt:lpstr>
      <vt:lpstr>适 用 范 围</vt:lpstr>
      <vt:lpstr>事前履行相关报批手续</vt:lpstr>
      <vt:lpstr>幻灯片 4</vt:lpstr>
      <vt:lpstr>幻灯片 5</vt:lpstr>
      <vt:lpstr>交通包干费发放标准</vt:lpstr>
      <vt:lpstr>如  何  报  销？</vt:lpstr>
      <vt:lpstr>交通包干费报销所需材料</vt:lpstr>
      <vt:lpstr>部门交通包干费指标用完了怎么支出？</vt:lpstr>
      <vt:lpstr>幻灯片 10</vt:lpstr>
      <vt:lpstr>不享受交通包干费的情况 </vt:lpstr>
      <vt:lpstr>感谢对财务处工作的关心和支持！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信息技术与公安工作</dc:title>
  <dc:creator>ample</dc:creator>
  <cp:lastModifiedBy>微软用户</cp:lastModifiedBy>
  <cp:revision>73</cp:revision>
  <dcterms:created xsi:type="dcterms:W3CDTF">2015-07-22T06:56:00Z</dcterms:created>
  <dcterms:modified xsi:type="dcterms:W3CDTF">2017-03-20T14:45:02Z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