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9"/>
  </p:notesMasterIdLst>
  <p:sldIdLst>
    <p:sldId id="257" r:id="rId3"/>
    <p:sldId id="479" r:id="rId4"/>
    <p:sldId id="480" r:id="rId5"/>
    <p:sldId id="484" r:id="rId6"/>
    <p:sldId id="485" r:id="rId7"/>
    <p:sldId id="482" r:id="rId8"/>
    <p:sldId id="483" r:id="rId9"/>
    <p:sldId id="491" r:id="rId10"/>
    <p:sldId id="492" r:id="rId11"/>
    <p:sldId id="481" r:id="rId12"/>
    <p:sldId id="486" r:id="rId13"/>
    <p:sldId id="487" r:id="rId14"/>
    <p:sldId id="488" r:id="rId15"/>
    <p:sldId id="489" r:id="rId16"/>
    <p:sldId id="490" r:id="rId17"/>
    <p:sldId id="462" r:id="rId1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17375E"/>
    <a:srgbClr val="FF9900"/>
    <a:srgbClr val="E6E11F"/>
    <a:srgbClr val="FFCC00"/>
    <a:srgbClr val="055E95"/>
    <a:srgbClr val="260E8C"/>
    <a:srgbClr val="00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8" autoAdjust="0"/>
    <p:restoredTop sz="94660"/>
  </p:normalViewPr>
  <p:slideViewPr>
    <p:cSldViewPr>
      <p:cViewPr varScale="1">
        <p:scale>
          <a:sx n="139" d="100"/>
          <a:sy n="139" d="100"/>
        </p:scale>
        <p:origin x="-114" y="-282"/>
      </p:cViewPr>
      <p:guideLst>
        <p:guide orient="horz" pos="1620"/>
        <p:guide pos="30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2B4A48C-3FFD-4206-BF91-05A64207CF7A}" type="datetimeFigureOut">
              <a:rPr lang="zh-CN" altLang="en-US"/>
              <a:pPr>
                <a:defRPr/>
              </a:pPr>
              <a:t>2017-3-20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D0C2F30-084D-4F43-AF82-4A2BB96033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571500"/>
            <a:ext cx="7772400" cy="85725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2571750"/>
            <a:ext cx="6400800" cy="1314450"/>
          </a:xfrm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D4B48D23-1A43-4ECD-8D74-56472B9C7D8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85900"/>
            <a:ext cx="3810000" cy="14859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086100"/>
            <a:ext cx="3810000" cy="14859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5CCB2C98-DCA1-459D-84F9-3737E011D85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/>
          <p:nvPr userDrawn="1"/>
        </p:nvSpPr>
        <p:spPr bwMode="auto">
          <a:xfrm>
            <a:off x="-17251" y="627534"/>
            <a:ext cx="9180511" cy="402927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-635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10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6"/>
          <p:cNvSpPr/>
          <p:nvPr userDrawn="1"/>
        </p:nvSpPr>
        <p:spPr bwMode="auto">
          <a:xfrm>
            <a:off x="-6351" y="-10716"/>
            <a:ext cx="9186863" cy="653654"/>
          </a:xfrm>
          <a:prstGeom prst="rect">
            <a:avLst/>
          </a:prstGeom>
          <a:blipFill dpi="0" rotWithShape="1">
            <a:blip r:embed="rId2" cstate="email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4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78581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8"/>
          <p:cNvSpPr/>
          <p:nvPr userDrawn="1"/>
        </p:nvSpPr>
        <p:spPr bwMode="auto">
          <a:xfrm>
            <a:off x="4716016" y="249492"/>
            <a:ext cx="4420121" cy="31178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50" spc="300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3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50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35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" name="矩形 9"/>
          <p:cNvSpPr/>
          <p:nvPr userDrawn="1"/>
        </p:nvSpPr>
        <p:spPr>
          <a:xfrm>
            <a:off x="-7938" y="4532313"/>
            <a:ext cx="9188451" cy="611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314700" y="4759325"/>
            <a:ext cx="58293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 bwMode="auto">
          <a:xfrm>
            <a:off x="3348038" y="4760913"/>
            <a:ext cx="53562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05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05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2670"/>
          <p:cNvSpPr>
            <a:spLocks noEditPoints="1"/>
          </p:cNvSpPr>
          <p:nvPr userDrawn="1"/>
        </p:nvSpPr>
        <p:spPr bwMode="auto">
          <a:xfrm>
            <a:off x="2786063" y="4705350"/>
            <a:ext cx="403225" cy="3048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675"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0FA5C2-19CC-4886-AEA8-E98B1F9769C0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7645E39-F510-4DDD-AE26-3A0DA012BBC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84C91DC-1E44-4E18-8B5C-EF91C4C773D0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B55095A-7245-4C45-9DAA-FFB1A47D464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07A431-5486-416E-9002-F53DBF81C694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06A0228-32B1-44A6-86F9-51D30072E0A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D9F5C17-AACC-4C5B-81F0-C55E18D4F6C4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747C771-0510-4C21-A91F-CA31B721135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60A85C5-82DE-4727-B52B-67FE2C640B1D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7A84EEE-87ED-4B1B-AADF-665921295BF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C3D6720-157A-49C4-AB2A-DF58CCC16DCA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CBB67C4-5771-47C8-8B67-62FC51C655C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CC90A27-7C6E-41B3-9EF4-A7475715FD0A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ED78E10-7C86-4768-AE05-7A1384DDD36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A0FCE1A9-BB01-41BB-BEF7-C2BA06192F6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34DD2B6-2816-4403-B771-FA2D83E11627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BC9612E-E783-42B9-8E11-3CAD3C218E5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D09B2AD-AC5C-435A-B7D7-7C6EE83BFAA4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8313821-4A5A-49A7-A049-97458446CA7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DEDE7F2-38F8-48AC-B955-B1AB8D907C6D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3913CF8-8C37-4A8F-A6C9-FB68A47B77D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B231B7-8DA8-4833-835A-43AF95CDAA71}" type="datetime1">
              <a:rPr lang="en-US"/>
              <a:pPr>
                <a:defRPr/>
              </a:pPr>
              <a:t>3/20/2017</a:t>
            </a:fld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A17C2CC-0B02-4690-96C4-8D4110A4F3E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179C30B1-E1C7-4949-A40A-244CF2CAB63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BD3C892A-0B9E-4A61-BF6F-2294BF4C8FF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EF76F289-FAA2-433E-9EAA-0310EB815E1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D08C14C7-00D0-48F5-9D7D-0696A9FE85A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95241034-3025-439F-9A59-C0A1AEBD8FA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AC70E8CB-08B2-4D1D-8099-679A24ED408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lvl1pPr>
          </a:lstStyle>
          <a:p>
            <a:pPr>
              <a:defRPr/>
            </a:pPr>
            <a:fld id="{E799A4DB-E329-4E14-BED2-3EF59D892DC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>
            <a:lvl1pPr>
              <a:buFont typeface="Arial" panose="020B0604020202020204" pitchFamily="34" charset="0"/>
              <a:buNone/>
              <a:defRPr sz="1400" i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>
            <a:lvl1pPr algn="ctr">
              <a:buFont typeface="Arial" panose="020B0604020202020204" pitchFamily="34" charset="0"/>
              <a:buNone/>
              <a:defRPr sz="1400" i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/>
          <a:lstStyle>
            <a:lvl1pPr algn="r">
              <a:buFont typeface="Arial" panose="020B0604020202020204" pitchFamily="34" charset="0"/>
              <a:buNone/>
              <a:defRPr sz="1400" i="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3BA2E29-0D8F-400E-AC59-2B6DA5CC2B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18EB732-CE5C-44F0-A35E-AE571417EC9F}" type="datetime1">
              <a:rPr lang="en-US"/>
              <a:pPr>
                <a:defRPr/>
              </a:pPr>
              <a:t>3/20/2017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BFFF69C-88EA-4D93-B1D0-45C1ABB147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91440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451100"/>
            <a:ext cx="8496300" cy="1079500"/>
          </a:xfrm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sz="4800" b="1" smtClean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公务卡使用管理办法解读</a:t>
            </a:r>
            <a:br>
              <a:rPr lang="zh-CN" altLang="en-US" sz="4800" b="1" smtClean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</a:br>
            <a:endParaRPr lang="zh-CN" altLang="en-US" sz="2400" b="1" smtClean="0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27313" y="3867150"/>
            <a:ext cx="6965950" cy="720725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latin typeface="华文行楷"/>
                <a:ea typeface="华文行楷"/>
                <a:cs typeface="华文行楷"/>
              </a:rPr>
              <a:t>财务处</a:t>
            </a:r>
          </a:p>
        </p:txBody>
      </p:sp>
      <p:pic>
        <p:nvPicPr>
          <p:cNvPr id="27653" name="图片 6" descr="警徽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339725"/>
            <a:ext cx="17287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图片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38475" y="3927475"/>
            <a:ext cx="232727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图片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5513" y="3795713"/>
            <a:ext cx="7715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mtClean="0">
                <a:solidFill>
                  <a:schemeClr val="hlink"/>
                </a:solidFill>
                <a:effectLst/>
              </a:rPr>
              <a:t>公务卡还款日期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924050"/>
            <a:ext cx="7772400" cy="3086100"/>
          </a:xfrm>
        </p:spPr>
        <p:txBody>
          <a:bodyPr/>
          <a:lstStyle/>
          <a:p>
            <a:r>
              <a:rPr lang="zh-CN" altLang="en-US" sz="3600" smtClean="0">
                <a:solidFill>
                  <a:schemeClr val="bg1"/>
                </a:solidFill>
              </a:rPr>
              <a:t>公务卡当月消费，次月</a:t>
            </a:r>
            <a:r>
              <a:rPr lang="en-US" altLang="zh-CN" sz="3600" smtClean="0">
                <a:solidFill>
                  <a:schemeClr val="bg1"/>
                </a:solidFill>
              </a:rPr>
              <a:t>25</a:t>
            </a:r>
            <a:r>
              <a:rPr lang="zh-CN" altLang="en-US" sz="3600" smtClean="0">
                <a:solidFill>
                  <a:schemeClr val="bg1"/>
                </a:solidFill>
              </a:rPr>
              <a:t>日前还款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mtClean="0">
                <a:solidFill>
                  <a:schemeClr val="hlink"/>
                </a:solidFill>
                <a:effectLst/>
              </a:rPr>
              <a:t>公务卡收取年费吗？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08175" y="1779588"/>
            <a:ext cx="7413625" cy="3086100"/>
          </a:xfrm>
        </p:spPr>
        <p:txBody>
          <a:bodyPr/>
          <a:lstStyle/>
          <a:p>
            <a:r>
              <a:rPr lang="zh-CN" altLang="en-US" sz="4800" b="1" smtClean="0">
                <a:solidFill>
                  <a:schemeClr val="bg1"/>
                </a:solidFill>
              </a:rPr>
              <a:t>不收公务卡年费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z="4800" b="1" smtClean="0">
                <a:solidFill>
                  <a:schemeClr val="hlink"/>
                </a:solidFill>
                <a:effectLst/>
              </a:rPr>
              <a:t>误     解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z="3600" smtClean="0">
                <a:solidFill>
                  <a:schemeClr val="hlink"/>
                </a:solidFill>
              </a:rPr>
              <a:t>支付费用时用现金或其他银行卡付款，报销时将所报费用转到公务卡就可以了。（</a:t>
            </a:r>
            <a:r>
              <a:rPr lang="en-US" altLang="zh-CN" sz="4000" b="1" smtClean="0">
                <a:solidFill>
                  <a:schemeClr val="hlink"/>
                </a:solidFill>
              </a:rPr>
              <a:t>×</a:t>
            </a:r>
            <a:r>
              <a:rPr lang="zh-CN" altLang="en-US" sz="3600" smtClean="0">
                <a:solidFill>
                  <a:schemeClr val="hlink"/>
                </a:solidFill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>
              <a:effectLst/>
            </a:endParaRP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z="3600" b="1" smtClean="0">
                <a:solidFill>
                  <a:schemeClr val="hlink"/>
                </a:solidFill>
              </a:rPr>
              <a:t>在支付费用时先使用公务卡付款后报销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mtClean="0">
                <a:solidFill>
                  <a:schemeClr val="hlink"/>
                </a:solidFill>
                <a:effectLst/>
              </a:rPr>
              <a:t>办理公务卡报销所需材料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smtClean="0">
                <a:solidFill>
                  <a:schemeClr val="bg1"/>
                </a:solidFill>
              </a:rPr>
              <a:t>经费支出报销单 、差旅费报销单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相关费用票据、清单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公务卡消费</a:t>
            </a:r>
            <a:r>
              <a:rPr lang="en-US" altLang="zh-CN" smtClean="0">
                <a:solidFill>
                  <a:schemeClr val="bg1"/>
                </a:solidFill>
              </a:rPr>
              <a:t>POS</a:t>
            </a:r>
            <a:r>
              <a:rPr lang="zh-CN" altLang="en-US" smtClean="0">
                <a:solidFill>
                  <a:schemeClr val="bg1"/>
                </a:solidFill>
              </a:rPr>
              <a:t>签购单（通过网络支付的，需提供公务卡相关交易明细记录</a:t>
            </a:r>
            <a:r>
              <a:rPr lang="zh-CN" altLang="en-US" smtClean="0"/>
              <a:t> </a:t>
            </a:r>
            <a:r>
              <a:rPr lang="zh-CN" altLang="en-US" smtClean="0">
                <a:solidFill>
                  <a:schemeClr val="bg1"/>
                </a:solidFill>
              </a:rPr>
              <a:t>） </a:t>
            </a:r>
          </a:p>
          <a:p>
            <a:endParaRPr lang="zh-CN" altLang="en-US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mtClean="0">
                <a:solidFill>
                  <a:schemeClr val="hlink"/>
                </a:solidFill>
                <a:effectLst/>
              </a:rPr>
              <a:t>特别提示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zh-CN" sz="3600" b="1" smtClean="0">
                <a:solidFill>
                  <a:schemeClr val="bg1"/>
                </a:solidFill>
              </a:rPr>
              <a:t>POS</a:t>
            </a:r>
            <a:r>
              <a:rPr lang="zh-CN" altLang="en-US" sz="3600" b="1" smtClean="0">
                <a:solidFill>
                  <a:schemeClr val="bg1"/>
                </a:solidFill>
              </a:rPr>
              <a:t>签购单和网络交易明细</a:t>
            </a:r>
            <a:r>
              <a:rPr lang="zh-CN" altLang="en-US" sz="3600" b="1" smtClean="0">
                <a:solidFill>
                  <a:schemeClr val="hlink"/>
                </a:solidFill>
              </a:rPr>
              <a:t>金额</a:t>
            </a:r>
            <a:r>
              <a:rPr lang="zh-CN" altLang="en-US" sz="3600" b="1" smtClean="0">
                <a:solidFill>
                  <a:schemeClr val="bg1"/>
                </a:solidFill>
              </a:rPr>
              <a:t>、</a:t>
            </a:r>
            <a:r>
              <a:rPr lang="zh-CN" altLang="en-US" sz="3600" b="1" smtClean="0">
                <a:solidFill>
                  <a:schemeClr val="hlink"/>
                </a:solidFill>
              </a:rPr>
              <a:t>商户名称</a:t>
            </a:r>
            <a:r>
              <a:rPr lang="zh-CN" altLang="en-US" sz="3600" b="1" smtClean="0">
                <a:solidFill>
                  <a:schemeClr val="bg1"/>
                </a:solidFill>
              </a:rPr>
              <a:t>应与发票一致。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68538" y="339725"/>
            <a:ext cx="6480175" cy="936625"/>
          </a:xfrm>
        </p:spPr>
        <p:txBody>
          <a:bodyPr/>
          <a:lstStyle/>
          <a:p>
            <a:pPr marL="0" indent="0" algn="l" eaLnBrk="1" hangingPunct="1"/>
            <a:r>
              <a:rPr lang="zh-CN" altLang="en-US" sz="3200" smtClean="0">
                <a:solidFill>
                  <a:schemeClr val="bg1"/>
                </a:solidFill>
                <a:latin typeface="华文新魏"/>
                <a:ea typeface="华文新魏"/>
                <a:cs typeface="华文新魏"/>
              </a:rPr>
              <a:t>感谢对财务处工作的关心和支持！</a:t>
            </a:r>
          </a:p>
        </p:txBody>
      </p:sp>
      <p:pic>
        <p:nvPicPr>
          <p:cNvPr id="43010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465638"/>
            <a:ext cx="232727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5163" y="4333875"/>
            <a:ext cx="7715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1203325"/>
            <a:ext cx="7700963" cy="1728788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b="1" smtClean="0">
                <a:solidFill>
                  <a:schemeClr val="hlink"/>
                </a:solidFill>
                <a:effectLst/>
              </a:rPr>
              <a:t>哪些费用支付需使用公务卡？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3795713"/>
            <a:ext cx="7773987" cy="7762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zh-CN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57200"/>
            <a:ext cx="7773987" cy="314325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915988"/>
            <a:ext cx="7773987" cy="3656012"/>
          </a:xfrm>
        </p:spPr>
        <p:txBody>
          <a:bodyPr/>
          <a:lstStyle/>
          <a:p>
            <a:r>
              <a:rPr lang="zh-CN" altLang="en-US" smtClean="0">
                <a:solidFill>
                  <a:schemeClr val="bg1"/>
                </a:solidFill>
              </a:rPr>
              <a:t>纳入公务卡强制结算目录的支付事项</a:t>
            </a:r>
          </a:p>
          <a:p>
            <a:r>
              <a:rPr lang="zh-CN" altLang="en-US" smtClean="0">
                <a:solidFill>
                  <a:schemeClr val="bg1"/>
                </a:solidFill>
              </a:rPr>
              <a:t>主要包括：</a:t>
            </a:r>
            <a:r>
              <a:rPr lang="zh-CN" altLang="en-US" sz="3600" b="1" smtClean="0">
                <a:solidFill>
                  <a:schemeClr val="bg1"/>
                </a:solidFill>
              </a:rPr>
              <a:t>办公费、印刷费、手续费、邮电费、差旅费 、会议费、培训费、维修费、租赁费、专用材料费、公务用车运行维护费等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z="4800" b="1" smtClean="0">
                <a:solidFill>
                  <a:schemeClr val="hlink"/>
                </a:solidFill>
                <a:effectLst/>
              </a:rPr>
              <a:t>特别提醒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924050"/>
            <a:ext cx="7847012" cy="2647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4000" b="1" smtClean="0">
                <a:solidFill>
                  <a:schemeClr val="bg1"/>
                </a:solidFill>
              </a:rPr>
              <a:t>   </a:t>
            </a:r>
            <a:r>
              <a:rPr lang="zh-CN" altLang="en-US" sz="3600" b="1" smtClean="0">
                <a:solidFill>
                  <a:schemeClr val="bg1"/>
                </a:solidFill>
              </a:rPr>
              <a:t>个人公务卡结算项目不包括</a:t>
            </a:r>
            <a:r>
              <a:rPr lang="zh-CN" altLang="en-US" sz="3600" b="1" smtClean="0">
                <a:solidFill>
                  <a:schemeClr val="hlink"/>
                </a:solidFill>
              </a:rPr>
              <a:t>设备费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>
              <a:effectLst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chemeClr val="bg1"/>
                </a:solidFill>
              </a:rPr>
              <a:t>属于</a:t>
            </a:r>
            <a:r>
              <a:rPr lang="en-US" altLang="zh-CN" b="1" smtClean="0">
                <a:solidFill>
                  <a:schemeClr val="bg1"/>
                </a:solidFill>
              </a:rPr>
              <a:t>《</a:t>
            </a:r>
            <a:r>
              <a:rPr lang="zh-CN" altLang="en-US" b="1" smtClean="0">
                <a:solidFill>
                  <a:schemeClr val="bg1"/>
                </a:solidFill>
              </a:rPr>
              <a:t>省级网上商城政府采购目录</a:t>
            </a:r>
            <a:r>
              <a:rPr lang="en-US" altLang="zh-CN" b="1" smtClean="0">
                <a:solidFill>
                  <a:schemeClr val="bg1"/>
                </a:solidFill>
              </a:rPr>
              <a:t>》</a:t>
            </a:r>
            <a:r>
              <a:rPr lang="zh-CN" altLang="en-US" b="1" smtClean="0">
                <a:solidFill>
                  <a:schemeClr val="bg1"/>
                </a:solidFill>
              </a:rPr>
              <a:t>的支付事项，应使用</a:t>
            </a:r>
            <a:r>
              <a:rPr lang="zh-CN" altLang="en-US" b="1" smtClean="0">
                <a:solidFill>
                  <a:schemeClr val="hlink"/>
                </a:solidFill>
              </a:rPr>
              <a:t>单位公务卡</a:t>
            </a:r>
            <a:r>
              <a:rPr lang="zh-CN" altLang="en-US" b="1" smtClean="0">
                <a:solidFill>
                  <a:schemeClr val="bg1"/>
                </a:solidFill>
              </a:rPr>
              <a:t>结算。</a:t>
            </a:r>
          </a:p>
          <a:p>
            <a:r>
              <a:rPr lang="zh-CN" altLang="en-US" b="1" smtClean="0">
                <a:solidFill>
                  <a:schemeClr val="bg1"/>
                </a:solidFill>
              </a:rPr>
              <a:t>涉及政府采购事项的按政府采购相关规定执行。</a:t>
            </a:r>
          </a:p>
          <a:p>
            <a:endParaRPr lang="zh-CN" altLang="en-US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57200"/>
            <a:ext cx="7989887" cy="3409950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z="3600" b="1" smtClean="0">
                <a:solidFill>
                  <a:schemeClr val="hlink"/>
                </a:solidFill>
                <a:effectLst/>
              </a:rPr>
              <a:t>使用个人公务卡结算有金额限制吗？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3363913"/>
            <a:ext cx="7918450" cy="12080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zh-CN" alt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457200"/>
            <a:ext cx="7702550" cy="169863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771525"/>
            <a:ext cx="7847012" cy="3800475"/>
          </a:xfrm>
        </p:spPr>
        <p:txBody>
          <a:bodyPr/>
          <a:lstStyle/>
          <a:p>
            <a:r>
              <a:rPr lang="zh-CN" altLang="en-US" sz="2800" b="1" smtClean="0">
                <a:solidFill>
                  <a:schemeClr val="bg1"/>
                </a:solidFill>
              </a:rPr>
              <a:t>纳入公务卡强制结算目录的支付事项，凡能通过财政直接支付或者授权支付转账办理的，均应按规定通过国库集中支付办理</a:t>
            </a:r>
            <a:r>
              <a:rPr lang="zh-CN" altLang="en-US" sz="2800" b="1" smtClean="0">
                <a:solidFill>
                  <a:schemeClr val="hlink"/>
                </a:solidFill>
              </a:rPr>
              <a:t>转账</a:t>
            </a:r>
            <a:r>
              <a:rPr lang="zh-CN" altLang="en-US" sz="2800" b="1" smtClean="0">
                <a:solidFill>
                  <a:schemeClr val="bg1"/>
                </a:solidFill>
              </a:rPr>
              <a:t>结算；</a:t>
            </a:r>
          </a:p>
          <a:p>
            <a:r>
              <a:rPr lang="zh-CN" altLang="en-US" sz="2800" b="1" smtClean="0">
                <a:solidFill>
                  <a:schemeClr val="bg1"/>
                </a:solidFill>
              </a:rPr>
              <a:t>对</a:t>
            </a:r>
            <a:r>
              <a:rPr lang="en-US" altLang="zh-CN" sz="2800" b="1" smtClean="0">
                <a:solidFill>
                  <a:schemeClr val="hlink"/>
                </a:solidFill>
              </a:rPr>
              <a:t>10000</a:t>
            </a:r>
            <a:r>
              <a:rPr lang="zh-CN" altLang="en-US" sz="2800" b="1" smtClean="0">
                <a:solidFill>
                  <a:schemeClr val="bg1"/>
                </a:solidFill>
              </a:rPr>
              <a:t>元以下的零星支付事项，</a:t>
            </a:r>
            <a:r>
              <a:rPr lang="zh-CN" altLang="en-US" sz="2800" b="1" smtClean="0">
                <a:solidFill>
                  <a:schemeClr val="hlink"/>
                </a:solidFill>
              </a:rPr>
              <a:t>不具备转账条件的</a:t>
            </a:r>
            <a:r>
              <a:rPr lang="zh-CN" altLang="en-US" sz="2800" b="1" smtClean="0">
                <a:solidFill>
                  <a:schemeClr val="bg1"/>
                </a:solidFill>
              </a:rPr>
              <a:t>，可以使用个人公务卡结算；</a:t>
            </a:r>
          </a:p>
          <a:p>
            <a:r>
              <a:rPr lang="zh-CN" altLang="en-US" sz="2800" b="1" smtClean="0">
                <a:solidFill>
                  <a:schemeClr val="bg1"/>
                </a:solidFill>
              </a:rPr>
              <a:t>但</a:t>
            </a:r>
            <a:r>
              <a:rPr lang="zh-CN" altLang="en-US" sz="2800" b="1" smtClean="0">
                <a:solidFill>
                  <a:schemeClr val="hlink"/>
                </a:solidFill>
              </a:rPr>
              <a:t>不得使用现金或其他方式结算</a:t>
            </a:r>
            <a:r>
              <a:rPr lang="zh-CN" altLang="en-US" sz="2800" b="1" smtClean="0">
                <a:solidFill>
                  <a:schemeClr val="bg1"/>
                </a:solidFill>
              </a:rPr>
              <a:t>，否则不予报销支出。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457200"/>
            <a:ext cx="7847012" cy="2762250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r>
              <a:rPr lang="zh-CN" altLang="en-US" sz="3600" b="1" smtClean="0">
                <a:solidFill>
                  <a:schemeClr val="hlink"/>
                </a:solidFill>
                <a:effectLst/>
              </a:rPr>
              <a:t>下列情况可暂不使用个人公务卡结算</a:t>
            </a:r>
            <a:r>
              <a:rPr lang="zh-CN" altLang="en-US" smtClean="0">
                <a:effectLst/>
              </a:rPr>
              <a:t> 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3579813"/>
            <a:ext cx="7847012" cy="992187"/>
          </a:xfrm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68288"/>
            <a:ext cx="7556500" cy="431800"/>
          </a:xfrm>
          <a:noFill/>
        </p:spPr>
        <p:txBody>
          <a:bodyPr>
            <a:prstTxWarp prst="textNoShape">
              <a:avLst/>
            </a:prstTxWarp>
          </a:bodyPr>
          <a:lstStyle/>
          <a:p>
            <a:endParaRPr lang="zh-CN" altLang="en-US" sz="4000" smtClean="0">
              <a:effectLst/>
            </a:endParaRP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411163"/>
            <a:ext cx="7772400" cy="4248150"/>
          </a:xfrm>
        </p:spPr>
        <p:txBody>
          <a:bodyPr/>
          <a:lstStyle/>
          <a:p>
            <a:r>
              <a:rPr lang="zh-CN" altLang="en-US" b="1" smtClean="0">
                <a:solidFill>
                  <a:schemeClr val="bg1"/>
                </a:solidFill>
              </a:rPr>
              <a:t>在</a:t>
            </a:r>
            <a:r>
              <a:rPr lang="zh-CN" altLang="en-US" b="1" smtClean="0">
                <a:solidFill>
                  <a:schemeClr val="hlink"/>
                </a:solidFill>
              </a:rPr>
              <a:t>县级以下</a:t>
            </a:r>
            <a:r>
              <a:rPr lang="zh-CN" altLang="en-US" b="1" smtClean="0">
                <a:solidFill>
                  <a:schemeClr val="bg1"/>
                </a:solidFill>
              </a:rPr>
              <a:t>（不包括县级）且不具备刷卡条件的地区发生的公务支出；</a:t>
            </a:r>
          </a:p>
          <a:p>
            <a:r>
              <a:rPr lang="zh-CN" altLang="en-US" b="1" smtClean="0">
                <a:solidFill>
                  <a:schemeClr val="bg1"/>
                </a:solidFill>
              </a:rPr>
              <a:t>在县级及县级以上地区</a:t>
            </a:r>
            <a:r>
              <a:rPr lang="zh-CN" altLang="en-US" b="1" smtClean="0">
                <a:solidFill>
                  <a:schemeClr val="hlink"/>
                </a:solidFill>
              </a:rPr>
              <a:t>不具备刷卡条件</a:t>
            </a:r>
            <a:r>
              <a:rPr lang="zh-CN" altLang="en-US" b="1" smtClean="0">
                <a:solidFill>
                  <a:schemeClr val="bg1"/>
                </a:solidFill>
              </a:rPr>
              <a:t>的场所发生的</a:t>
            </a:r>
            <a:r>
              <a:rPr lang="zh-CN" altLang="en-US" b="1" smtClean="0">
                <a:solidFill>
                  <a:schemeClr val="hlink"/>
                </a:solidFill>
              </a:rPr>
              <a:t>单笔消费在</a:t>
            </a:r>
            <a:r>
              <a:rPr lang="en-US" altLang="zh-CN" b="1" smtClean="0">
                <a:solidFill>
                  <a:schemeClr val="hlink"/>
                </a:solidFill>
              </a:rPr>
              <a:t>200</a:t>
            </a:r>
            <a:r>
              <a:rPr lang="zh-CN" altLang="en-US" b="1" smtClean="0">
                <a:solidFill>
                  <a:schemeClr val="hlink"/>
                </a:solidFill>
              </a:rPr>
              <a:t>元以下</a:t>
            </a:r>
            <a:r>
              <a:rPr lang="zh-CN" altLang="en-US" b="1" smtClean="0">
                <a:solidFill>
                  <a:schemeClr val="bg1"/>
                </a:solidFill>
              </a:rPr>
              <a:t>的公务支出；</a:t>
            </a:r>
          </a:p>
          <a:p>
            <a:r>
              <a:rPr lang="zh-CN" altLang="en-US" b="1" smtClean="0">
                <a:solidFill>
                  <a:schemeClr val="bg1"/>
                </a:solidFill>
              </a:rPr>
              <a:t>签证费、快递费、部分过桥过路费、出租车费用等目前只能使用现金结算的支出</a:t>
            </a:r>
            <a:r>
              <a:rPr lang="zh-CN" altLang="en-US" smtClean="0">
                <a:solidFill>
                  <a:schemeClr val="bg1"/>
                </a:solidFill>
              </a:rPr>
              <a:t> 。</a:t>
            </a:r>
            <a:r>
              <a:rPr lang="zh-CN" altLang="en-US" b="1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FFFFFF"/>
      </a:accent3>
      <a:accent4>
        <a:srgbClr val="000000"/>
      </a:accent4>
      <a:accent5>
        <a:srgbClr val="ADD7FE"/>
      </a:accent5>
      <a:accent6>
        <a:srgbClr val="3E77BF"/>
      </a:accent6>
      <a:hlink>
        <a:srgbClr val="0080FF"/>
      </a:hlink>
      <a:folHlink>
        <a:srgbClr val="5EAEFF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584</Words>
  <Application>WPS 演示</Application>
  <PresentationFormat>全屏显示(16:9)</PresentationFormat>
  <Paragraphs>31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演示文稿设计模板</vt:lpstr>
      </vt:variant>
      <vt:variant>
        <vt:i4>25</vt:i4>
      </vt:variant>
      <vt:variant>
        <vt:lpstr>幻灯片标题</vt:lpstr>
      </vt:variant>
      <vt:variant>
        <vt:i4>16</vt:i4>
      </vt:variant>
    </vt:vector>
  </HeadingPairs>
  <TitlesOfParts>
    <vt:vector size="50" baseType="lpstr">
      <vt:lpstr>Arial</vt:lpstr>
      <vt:lpstr>宋体</vt:lpstr>
      <vt:lpstr>Times New Roman</vt:lpstr>
      <vt:lpstr>Wingdings</vt:lpstr>
      <vt:lpstr>等线</vt:lpstr>
      <vt:lpstr>Calibri</vt:lpstr>
      <vt:lpstr>微软雅黑</vt:lpstr>
      <vt:lpstr>华文行楷</vt:lpstr>
      <vt:lpstr>华文新魏</vt:lpstr>
      <vt:lpstr>Soaring</vt:lpstr>
      <vt:lpstr>1_Office 主题​​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Soaring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1_Office 主题​​</vt:lpstr>
      <vt:lpstr>公务卡使用管理办法解读 </vt:lpstr>
      <vt:lpstr>哪些费用支付需使用公务卡？</vt:lpstr>
      <vt:lpstr>幻灯片 3</vt:lpstr>
      <vt:lpstr>特别提醒</vt:lpstr>
      <vt:lpstr>幻灯片 5</vt:lpstr>
      <vt:lpstr>使用个人公务卡结算有金额限制吗？</vt:lpstr>
      <vt:lpstr>幻灯片 7</vt:lpstr>
      <vt:lpstr>下列情况可暂不使用个人公务卡结算 </vt:lpstr>
      <vt:lpstr>幻灯片 9</vt:lpstr>
      <vt:lpstr>公务卡还款日期</vt:lpstr>
      <vt:lpstr>公务卡收取年费吗？</vt:lpstr>
      <vt:lpstr>误     解</vt:lpstr>
      <vt:lpstr>幻灯片 13</vt:lpstr>
      <vt:lpstr>办理公务卡报销所需材料</vt:lpstr>
      <vt:lpstr>特别提示</vt:lpstr>
      <vt:lpstr>感谢对财务处工作的关心和支持！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信息技术与公安工作</dc:title>
  <dc:creator>ample</dc:creator>
  <cp:lastModifiedBy>微软用户</cp:lastModifiedBy>
  <cp:revision>79</cp:revision>
  <dcterms:created xsi:type="dcterms:W3CDTF">2015-07-22T06:56:00Z</dcterms:created>
  <dcterms:modified xsi:type="dcterms:W3CDTF">2017-03-20T14:00:38Z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